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0" r:id="rId3"/>
    <p:sldId id="257" r:id="rId4"/>
    <p:sldId id="272" r:id="rId5"/>
    <p:sldId id="269" r:id="rId6"/>
    <p:sldId id="271" r:id="rId7"/>
    <p:sldId id="261" r:id="rId8"/>
    <p:sldId id="267" r:id="rId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p:restoredTop sz="94694"/>
  </p:normalViewPr>
  <p:slideViewPr>
    <p:cSldViewPr snapToGrid="0" snapToObjects="1">
      <p:cViewPr varScale="1">
        <p:scale>
          <a:sx n="105" d="100"/>
          <a:sy n="105" d="100"/>
        </p:scale>
        <p:origin x="162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C50C3CA-3487-154C-8194-870561357E19}" type="datetimeFigureOut">
              <a:rPr lang="en-US" smtClean="0"/>
              <a:t>5/20/20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4C169E4-0CD4-664E-B066-9D7F8817BA39}" type="slidenum">
              <a:rPr lang="en-US" smtClean="0"/>
              <a:t>‹#›</a:t>
            </a:fld>
            <a:endParaRPr lang="en-US"/>
          </a:p>
        </p:txBody>
      </p:sp>
    </p:spTree>
    <p:extLst>
      <p:ext uri="{BB962C8B-B14F-4D97-AF65-F5344CB8AC3E}">
        <p14:creationId xmlns:p14="http://schemas.microsoft.com/office/powerpoint/2010/main" val="3140358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1</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2</a:t>
            </a:fld>
            <a:endParaRPr lang="en-US"/>
          </a:p>
        </p:txBody>
      </p:sp>
    </p:spTree>
    <p:extLst>
      <p:ext uri="{BB962C8B-B14F-4D97-AF65-F5344CB8AC3E}">
        <p14:creationId xmlns:p14="http://schemas.microsoft.com/office/powerpoint/2010/main" val="115203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3</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4</a:t>
            </a:fld>
            <a:endParaRPr lang="en-US"/>
          </a:p>
        </p:txBody>
      </p:sp>
    </p:spTree>
    <p:extLst>
      <p:ext uri="{BB962C8B-B14F-4D97-AF65-F5344CB8AC3E}">
        <p14:creationId xmlns:p14="http://schemas.microsoft.com/office/powerpoint/2010/main" val="143484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5</a:t>
            </a:fld>
            <a:endParaRPr lang="en-US"/>
          </a:p>
        </p:txBody>
      </p:sp>
    </p:spTree>
    <p:extLst>
      <p:ext uri="{BB962C8B-B14F-4D97-AF65-F5344CB8AC3E}">
        <p14:creationId xmlns:p14="http://schemas.microsoft.com/office/powerpoint/2010/main" val="330718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6</a:t>
            </a:fld>
            <a:endParaRPr lang="en-US"/>
          </a:p>
        </p:txBody>
      </p:sp>
    </p:spTree>
    <p:extLst>
      <p:ext uri="{BB962C8B-B14F-4D97-AF65-F5344CB8AC3E}">
        <p14:creationId xmlns:p14="http://schemas.microsoft.com/office/powerpoint/2010/main" val="77764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7</a:t>
            </a:fld>
            <a:endParaRPr lang="en-US"/>
          </a:p>
        </p:txBody>
      </p:sp>
    </p:spTree>
    <p:extLst>
      <p:ext uri="{BB962C8B-B14F-4D97-AF65-F5344CB8AC3E}">
        <p14:creationId xmlns:p14="http://schemas.microsoft.com/office/powerpoint/2010/main" val="160100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169E4-0CD4-664E-B066-9D7F8817BA39}" type="slidenum">
              <a:rPr lang="en-US" smtClean="0"/>
              <a:t>8</a:t>
            </a:fld>
            <a:endParaRPr lang="en-US"/>
          </a:p>
        </p:txBody>
      </p:sp>
    </p:spTree>
    <p:extLst>
      <p:ext uri="{BB962C8B-B14F-4D97-AF65-F5344CB8AC3E}">
        <p14:creationId xmlns:p14="http://schemas.microsoft.com/office/powerpoint/2010/main" val="160206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8FC6F0-8AAF-B645-B4D4-5572F5ECD3BA}"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42134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FC6F0-8AAF-B645-B4D4-5572F5ECD3BA}"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74228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FC6F0-8AAF-B645-B4D4-5572F5ECD3BA}"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298994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FC6F0-8AAF-B645-B4D4-5572F5ECD3BA}"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66688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FC6F0-8AAF-B645-B4D4-5572F5ECD3BA}" type="datetimeFigureOut">
              <a:rPr lang="en-US" smtClean="0"/>
              <a:t>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4738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8FC6F0-8AAF-B645-B4D4-5572F5ECD3BA}"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8966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8FC6F0-8AAF-B645-B4D4-5572F5ECD3BA}" type="datetimeFigureOut">
              <a:rPr lang="en-US" smtClean="0"/>
              <a:t>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331508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8FC6F0-8AAF-B645-B4D4-5572F5ECD3BA}" type="datetimeFigureOut">
              <a:rPr lang="en-US" smtClean="0"/>
              <a:t>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60524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C6F0-8AAF-B645-B4D4-5572F5ECD3BA}" type="datetimeFigureOut">
              <a:rPr lang="en-US" smtClean="0"/>
              <a:t>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62721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FC6F0-8AAF-B645-B4D4-5572F5ECD3BA}"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12621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FC6F0-8AAF-B645-B4D4-5572F5ECD3BA}" type="datetimeFigureOut">
              <a:rPr lang="en-US" smtClean="0"/>
              <a:t>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76F1F-F32F-F74B-8A18-41FB91E2F4E6}" type="slidenum">
              <a:rPr lang="en-US" smtClean="0"/>
              <a:t>‹#›</a:t>
            </a:fld>
            <a:endParaRPr lang="en-US"/>
          </a:p>
        </p:txBody>
      </p:sp>
    </p:spTree>
    <p:extLst>
      <p:ext uri="{BB962C8B-B14F-4D97-AF65-F5344CB8AC3E}">
        <p14:creationId xmlns:p14="http://schemas.microsoft.com/office/powerpoint/2010/main" val="195841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FC6F0-8AAF-B645-B4D4-5572F5ECD3BA}" type="datetimeFigureOut">
              <a:rPr lang="en-US" smtClean="0"/>
              <a:t>5/20/20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76F1F-F32F-F74B-8A18-41FB91E2F4E6}" type="slidenum">
              <a:rPr lang="en-US" smtClean="0"/>
              <a:t>‹#›</a:t>
            </a:fld>
            <a:endParaRPr lang="en-US"/>
          </a:p>
        </p:txBody>
      </p:sp>
    </p:spTree>
    <p:extLst>
      <p:ext uri="{BB962C8B-B14F-4D97-AF65-F5344CB8AC3E}">
        <p14:creationId xmlns:p14="http://schemas.microsoft.com/office/powerpoint/2010/main" val="211447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Mobile Attendee Confirmation</a:t>
            </a:r>
          </a:p>
        </p:txBody>
      </p:sp>
      <p:sp>
        <p:nvSpPr>
          <p:cNvPr id="10" name="TextBox 9"/>
          <p:cNvSpPr txBox="1"/>
          <p:nvPr/>
        </p:nvSpPr>
        <p:spPr>
          <a:xfrm>
            <a:off x="561931" y="668085"/>
            <a:ext cx="7979400" cy="3539430"/>
          </a:xfrm>
          <a:prstGeom prst="rect">
            <a:avLst/>
          </a:prstGeom>
          <a:noFill/>
        </p:spPr>
        <p:txBody>
          <a:bodyPr wrap="square" rtlCol="0">
            <a:spAutoFit/>
          </a:bodyPr>
          <a:lstStyle/>
          <a:p>
            <a:pPr marL="285750" indent="-285750">
              <a:buFont typeface="Arial"/>
              <a:buChar char="•"/>
            </a:pPr>
            <a:r>
              <a:rPr lang="en-US" sz="1600" dirty="0">
                <a:solidFill>
                  <a:srgbClr val="000090"/>
                </a:solidFill>
              </a:rPr>
              <a:t>Depending on ticket settings, ticket requestors may have the option to transfer tickets directly to their attendees for Ticketmaster Mobile tickets. </a:t>
            </a:r>
          </a:p>
          <a:p>
            <a:pPr marL="285750" indent="-285750">
              <a:buFont typeface="Arial"/>
              <a:buChar char="•"/>
            </a:pPr>
            <a:r>
              <a:rPr lang="en-US" sz="1600" u="sng" dirty="0">
                <a:solidFill>
                  <a:srgbClr val="000090"/>
                </a:solidFill>
              </a:rPr>
              <a:t>Not all mobile tickets will offer the attendee confirmation process</a:t>
            </a:r>
            <a:r>
              <a:rPr lang="en-US" sz="1600" dirty="0">
                <a:solidFill>
                  <a:srgbClr val="000090"/>
                </a:solidFill>
              </a:rPr>
              <a:t>. There are several factors that impact whether a ticket requestor can confirm their attendees including delivery option settings and the timing of the ticket assignment/approval.</a:t>
            </a:r>
          </a:p>
          <a:p>
            <a:pPr marL="285750" indent="-285750">
              <a:buFont typeface="Arial"/>
              <a:buChar char="•"/>
            </a:pPr>
            <a:r>
              <a:rPr lang="en-US" sz="1600" dirty="0">
                <a:solidFill>
                  <a:srgbClr val="000090"/>
                </a:solidFill>
              </a:rPr>
              <a:t>When tickets are enabled to allow ticket transfers directly to attendees, the ticket requestor will complete an attendee confirmation process.</a:t>
            </a:r>
          </a:p>
          <a:p>
            <a:pPr marL="285750" indent="-285750">
              <a:buFont typeface="Arial"/>
              <a:buChar char="•"/>
            </a:pPr>
            <a:r>
              <a:rPr lang="en-US" sz="1600" dirty="0">
                <a:solidFill>
                  <a:srgbClr val="000090"/>
                </a:solidFill>
              </a:rPr>
              <a:t>The attendee confirmation process is how ticket requestors confirm their attendees.</a:t>
            </a:r>
          </a:p>
          <a:p>
            <a:pPr marL="285750" indent="-285750">
              <a:buFont typeface="Arial"/>
              <a:buChar char="•"/>
            </a:pPr>
            <a:r>
              <a:rPr lang="en-US" sz="1600" dirty="0">
                <a:solidFill>
                  <a:srgbClr val="000090"/>
                </a:solidFill>
              </a:rPr>
              <a:t>The attendee confirmation process only applies to business ticket requests (for personal use tickets requests, all tickets will be transferred to the ticket requestor).</a:t>
            </a:r>
          </a:p>
          <a:p>
            <a:pPr marL="285750" indent="-285750">
              <a:buFont typeface="Arial"/>
              <a:buChar char="•"/>
            </a:pPr>
            <a:r>
              <a:rPr lang="en-US" sz="1600" dirty="0">
                <a:solidFill>
                  <a:srgbClr val="000090"/>
                </a:solidFill>
              </a:rPr>
              <a:t>Ticket requestors are not required to complete the attendee confirmation process in order to receive their tickets. If a ticket requestor does not confirm their attendees, all tickets for the request will be sent to the ticket requestor.</a:t>
            </a:r>
          </a:p>
          <a:p>
            <a:pPr marL="285750" indent="-285750">
              <a:buFont typeface="Arial"/>
              <a:buChar char="•"/>
            </a:pPr>
            <a:endParaRPr lang="en-US" sz="1600" dirty="0">
              <a:solidFill>
                <a:srgbClr val="000090"/>
              </a:solidFill>
            </a:endParaRPr>
          </a:p>
        </p:txBody>
      </p:sp>
    </p:spTree>
    <p:extLst>
      <p:ext uri="{BB962C8B-B14F-4D97-AF65-F5344CB8AC3E}">
        <p14:creationId xmlns:p14="http://schemas.microsoft.com/office/powerpoint/2010/main" val="13591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Mobile Attendee Confirmation</a:t>
            </a:r>
          </a:p>
        </p:txBody>
      </p:sp>
      <p:sp>
        <p:nvSpPr>
          <p:cNvPr id="10" name="TextBox 9"/>
          <p:cNvSpPr txBox="1"/>
          <p:nvPr/>
        </p:nvSpPr>
        <p:spPr>
          <a:xfrm>
            <a:off x="561931" y="632460"/>
            <a:ext cx="7979400" cy="1815882"/>
          </a:xfrm>
          <a:prstGeom prst="rect">
            <a:avLst/>
          </a:prstGeom>
          <a:noFill/>
        </p:spPr>
        <p:txBody>
          <a:bodyPr wrap="square" rtlCol="0">
            <a:spAutoFit/>
          </a:bodyPr>
          <a:lstStyle/>
          <a:p>
            <a:pPr marL="285750" indent="-285750">
              <a:buFont typeface="Arial"/>
              <a:buChar char="•"/>
            </a:pPr>
            <a:r>
              <a:rPr lang="en-US" sz="1600" dirty="0">
                <a:solidFill>
                  <a:srgbClr val="000090"/>
                </a:solidFill>
              </a:rPr>
              <a:t>Users will be notified about confirming attendees by email </a:t>
            </a:r>
            <a:r>
              <a:rPr lang="en-US" sz="1600" b="1" dirty="0">
                <a:solidFill>
                  <a:srgbClr val="000090"/>
                </a:solidFill>
              </a:rPr>
              <a:t>3 days </a:t>
            </a:r>
            <a:r>
              <a:rPr lang="en-US" sz="1600" dirty="0">
                <a:solidFill>
                  <a:srgbClr val="000090"/>
                </a:solidFill>
              </a:rPr>
              <a:t>before a mobile delivery is scheduled to transfer (specific transfer timing may vary but that information is usually available in the Delivery section of your request).</a:t>
            </a:r>
          </a:p>
          <a:p>
            <a:pPr marL="285750" indent="-285750">
              <a:buFont typeface="Arial"/>
              <a:buChar char="•"/>
            </a:pPr>
            <a:r>
              <a:rPr lang="en-US" sz="1600" dirty="0">
                <a:solidFill>
                  <a:srgbClr val="000090"/>
                </a:solidFill>
              </a:rPr>
              <a:t>Ticket requestors confirm attendees through a link in the attendee confirmation email or through the request, by clicking “pending attendee confirmation” on their Home Page or in the “My request history” section (click your name [top of the page], then “My request history”).</a:t>
            </a:r>
          </a:p>
        </p:txBody>
      </p:sp>
      <p:pic>
        <p:nvPicPr>
          <p:cNvPr id="6" name="Picture 5" descr="A picture containing indoor, screenshot&#10;&#10;Description automatically generated">
            <a:extLst>
              <a:ext uri="{FF2B5EF4-FFF2-40B4-BE49-F238E27FC236}">
                <a16:creationId xmlns:a16="http://schemas.microsoft.com/office/drawing/2014/main" id="{7138607D-D94D-4C47-8EC6-DC1E81C6A6C9}"/>
              </a:ext>
            </a:extLst>
          </p:cNvPr>
          <p:cNvPicPr>
            <a:picLocks noChangeAspect="1"/>
          </p:cNvPicPr>
          <p:nvPr/>
        </p:nvPicPr>
        <p:blipFill>
          <a:blip r:embed="rId3"/>
          <a:stretch>
            <a:fillRect/>
          </a:stretch>
        </p:blipFill>
        <p:spPr>
          <a:xfrm>
            <a:off x="117967" y="2751615"/>
            <a:ext cx="8908065" cy="3316084"/>
          </a:xfrm>
          <a:prstGeom prst="rect">
            <a:avLst/>
          </a:prstGeom>
        </p:spPr>
      </p:pic>
      <p:sp>
        <p:nvSpPr>
          <p:cNvPr id="8" name="Oval 7">
            <a:extLst>
              <a:ext uri="{FF2B5EF4-FFF2-40B4-BE49-F238E27FC236}">
                <a16:creationId xmlns:a16="http://schemas.microsoft.com/office/drawing/2014/main" id="{16E6897A-A003-584E-BEF1-F8EFAC15A309}"/>
              </a:ext>
            </a:extLst>
          </p:cNvPr>
          <p:cNvSpPr/>
          <p:nvPr/>
        </p:nvSpPr>
        <p:spPr>
          <a:xfrm>
            <a:off x="5783283" y="5058888"/>
            <a:ext cx="1472540" cy="36813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47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Mobile Attendee Confirmation</a:t>
            </a:r>
          </a:p>
        </p:txBody>
      </p:sp>
      <p:sp>
        <p:nvSpPr>
          <p:cNvPr id="10" name="TextBox 9"/>
          <p:cNvSpPr txBox="1"/>
          <p:nvPr/>
        </p:nvSpPr>
        <p:spPr>
          <a:xfrm>
            <a:off x="561931" y="574862"/>
            <a:ext cx="7979400" cy="1815882"/>
          </a:xfrm>
          <a:prstGeom prst="rect">
            <a:avLst/>
          </a:prstGeom>
          <a:noFill/>
        </p:spPr>
        <p:txBody>
          <a:bodyPr wrap="square" rtlCol="0">
            <a:spAutoFit/>
          </a:bodyPr>
          <a:lstStyle/>
          <a:p>
            <a:pPr marL="285750" indent="-285750">
              <a:buFont typeface="Arial"/>
              <a:buChar char="•"/>
            </a:pPr>
            <a:r>
              <a:rPr lang="en-US" sz="1600" dirty="0">
                <a:solidFill>
                  <a:srgbClr val="000090"/>
                </a:solidFill>
              </a:rPr>
              <a:t>To confirm, edit or re-assign an attendee ticket, click on an attendee ticket. From the pop-up select:</a:t>
            </a:r>
          </a:p>
          <a:p>
            <a:pPr marL="742950" lvl="1" indent="-285750">
              <a:buFont typeface="Arial"/>
              <a:buChar char="•"/>
            </a:pPr>
            <a:r>
              <a:rPr lang="en-US" sz="1600" dirty="0">
                <a:solidFill>
                  <a:srgbClr val="000090"/>
                </a:solidFill>
              </a:rPr>
              <a:t>“Confirm attendee information is correct” (select if this attendee will use the ticket)</a:t>
            </a:r>
          </a:p>
          <a:p>
            <a:pPr marL="742950" lvl="1" indent="-285750">
              <a:buFont typeface="Arial"/>
              <a:buChar char="•"/>
            </a:pPr>
            <a:r>
              <a:rPr lang="en-US" sz="1600" dirty="0">
                <a:solidFill>
                  <a:srgbClr val="000090"/>
                </a:solidFill>
              </a:rPr>
              <a:t>“Edit Bobby Black’s info…”  (employee email is the email in their profile)</a:t>
            </a:r>
          </a:p>
          <a:p>
            <a:pPr marL="742950" lvl="1" indent="-285750">
              <a:buFont typeface="Arial"/>
              <a:buChar char="•"/>
            </a:pPr>
            <a:r>
              <a:rPr lang="en-US" sz="1600" dirty="0">
                <a:solidFill>
                  <a:srgbClr val="000090"/>
                </a:solidFill>
              </a:rPr>
              <a:t>“Re-assign to a new attendee” (give tickets to a new attendee)</a:t>
            </a:r>
          </a:p>
          <a:p>
            <a:pPr marL="742950" lvl="1" indent="-285750">
              <a:buFont typeface="Arial"/>
              <a:buChar char="•"/>
            </a:pPr>
            <a:r>
              <a:rPr lang="en-US" sz="1600" dirty="0">
                <a:solidFill>
                  <a:srgbClr val="000090"/>
                </a:solidFill>
              </a:rPr>
              <a:t>“Release / give back ticket” (contact the ticket admin to release the ticket)</a:t>
            </a:r>
          </a:p>
          <a:p>
            <a:pPr marL="285750" indent="-285750">
              <a:buFont typeface="Arial"/>
              <a:buChar char="•"/>
            </a:pPr>
            <a:r>
              <a:rPr lang="en-US" sz="1600" dirty="0">
                <a:solidFill>
                  <a:srgbClr val="000090"/>
                </a:solidFill>
              </a:rPr>
              <a:t>An attendee’s confirmation status is located under the ticket (i.e. pending confirmation).</a:t>
            </a:r>
          </a:p>
        </p:txBody>
      </p:sp>
      <p:pic>
        <p:nvPicPr>
          <p:cNvPr id="6" name="Picture 5" descr="A screenshot of a cell phone&#10;&#10;Description automatically generated">
            <a:extLst>
              <a:ext uri="{FF2B5EF4-FFF2-40B4-BE49-F238E27FC236}">
                <a16:creationId xmlns:a16="http://schemas.microsoft.com/office/drawing/2014/main" id="{C071ED41-FBDA-964E-811A-285EA72B2FE1}"/>
              </a:ext>
            </a:extLst>
          </p:cNvPr>
          <p:cNvPicPr>
            <a:picLocks noChangeAspect="1"/>
          </p:cNvPicPr>
          <p:nvPr/>
        </p:nvPicPr>
        <p:blipFill>
          <a:blip r:embed="rId3"/>
          <a:stretch>
            <a:fillRect/>
          </a:stretch>
        </p:blipFill>
        <p:spPr>
          <a:xfrm>
            <a:off x="237506" y="2576433"/>
            <a:ext cx="8573985" cy="4008946"/>
          </a:xfrm>
          <a:prstGeom prst="rect">
            <a:avLst/>
          </a:prstGeom>
        </p:spPr>
      </p:pic>
      <p:sp>
        <p:nvSpPr>
          <p:cNvPr id="11" name="Oval 10">
            <a:extLst>
              <a:ext uri="{FF2B5EF4-FFF2-40B4-BE49-F238E27FC236}">
                <a16:creationId xmlns:a16="http://schemas.microsoft.com/office/drawing/2014/main" id="{D93043A1-0324-C741-AC3B-448B4FA7EEBB}"/>
              </a:ext>
            </a:extLst>
          </p:cNvPr>
          <p:cNvSpPr/>
          <p:nvPr/>
        </p:nvSpPr>
        <p:spPr>
          <a:xfrm>
            <a:off x="237506" y="4458288"/>
            <a:ext cx="2315688" cy="2850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358429B-B940-B34E-B4A4-CA037FB6D033}"/>
              </a:ext>
            </a:extLst>
          </p:cNvPr>
          <p:cNvSpPr/>
          <p:nvPr/>
        </p:nvSpPr>
        <p:spPr>
          <a:xfrm>
            <a:off x="819397" y="6283138"/>
            <a:ext cx="1223160" cy="2850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8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Mobile Attendee Confirmation</a:t>
            </a:r>
          </a:p>
        </p:txBody>
      </p:sp>
      <p:sp>
        <p:nvSpPr>
          <p:cNvPr id="10" name="TextBox 9"/>
          <p:cNvSpPr txBox="1"/>
          <p:nvPr/>
        </p:nvSpPr>
        <p:spPr>
          <a:xfrm>
            <a:off x="561931" y="681740"/>
            <a:ext cx="7979400" cy="1815882"/>
          </a:xfrm>
          <a:prstGeom prst="rect">
            <a:avLst/>
          </a:prstGeom>
          <a:noFill/>
        </p:spPr>
        <p:txBody>
          <a:bodyPr wrap="square" rtlCol="0">
            <a:spAutoFit/>
          </a:bodyPr>
          <a:lstStyle/>
          <a:p>
            <a:pPr marL="285750" indent="-285750">
              <a:buFont typeface="Arial"/>
              <a:buChar char="•"/>
            </a:pPr>
            <a:r>
              <a:rPr lang="en-US" sz="1600" dirty="0">
                <a:solidFill>
                  <a:srgbClr val="000090"/>
                </a:solidFill>
              </a:rPr>
              <a:t>Once an attendee is confirmed, their confirmation status is updated below the ticket (i.e. attendee confirmed).</a:t>
            </a:r>
          </a:p>
          <a:p>
            <a:pPr marL="285750" indent="-285750">
              <a:buFont typeface="Arial"/>
              <a:buChar char="•"/>
            </a:pPr>
            <a:r>
              <a:rPr lang="en-US" sz="1600" b="1" dirty="0">
                <a:solidFill>
                  <a:srgbClr val="000090"/>
                </a:solidFill>
              </a:rPr>
              <a:t>The attendee confirmation process is for primary attendees</a:t>
            </a:r>
            <a:r>
              <a:rPr lang="en-US" sz="1600" dirty="0">
                <a:solidFill>
                  <a:srgbClr val="000090"/>
                </a:solidFill>
              </a:rPr>
              <a:t>. Notice confirming Tripp Boyer’s ticket also confirmed his +1. </a:t>
            </a:r>
            <a:r>
              <a:rPr lang="en-US" sz="1600" u="sng" dirty="0">
                <a:solidFill>
                  <a:srgbClr val="000090"/>
                </a:solidFill>
              </a:rPr>
              <a:t>All primary guest tickets are sent to the primary attendee.</a:t>
            </a:r>
          </a:p>
          <a:p>
            <a:pPr marL="285750" indent="-285750">
              <a:buFont typeface="Arial"/>
              <a:buChar char="•"/>
            </a:pPr>
            <a:r>
              <a:rPr lang="en-US" sz="1600" dirty="0">
                <a:solidFill>
                  <a:srgbClr val="000090"/>
                </a:solidFill>
              </a:rPr>
              <a:t>Repeat the attendee confirmation process for all assigned primary tickets (i.e. Ben Pautsch) where their confirmation status is pending.</a:t>
            </a:r>
          </a:p>
        </p:txBody>
      </p:sp>
      <p:pic>
        <p:nvPicPr>
          <p:cNvPr id="6" name="Picture 5" descr="A screenshot of a cell phone&#10;&#10;Description automatically generated">
            <a:extLst>
              <a:ext uri="{FF2B5EF4-FFF2-40B4-BE49-F238E27FC236}">
                <a16:creationId xmlns:a16="http://schemas.microsoft.com/office/drawing/2014/main" id="{BDDB605A-C0CB-AC45-9381-8388EFB7D879}"/>
              </a:ext>
            </a:extLst>
          </p:cNvPr>
          <p:cNvPicPr>
            <a:picLocks noChangeAspect="1"/>
          </p:cNvPicPr>
          <p:nvPr/>
        </p:nvPicPr>
        <p:blipFill>
          <a:blip r:embed="rId3"/>
          <a:stretch>
            <a:fillRect/>
          </a:stretch>
        </p:blipFill>
        <p:spPr>
          <a:xfrm>
            <a:off x="442360" y="2648299"/>
            <a:ext cx="8098971" cy="3919723"/>
          </a:xfrm>
          <a:prstGeom prst="rect">
            <a:avLst/>
          </a:prstGeom>
        </p:spPr>
      </p:pic>
      <p:sp>
        <p:nvSpPr>
          <p:cNvPr id="7" name="Oval 6">
            <a:extLst>
              <a:ext uri="{FF2B5EF4-FFF2-40B4-BE49-F238E27FC236}">
                <a16:creationId xmlns:a16="http://schemas.microsoft.com/office/drawing/2014/main" id="{42FEE924-5BA1-FB48-95BE-B96F4D4367B7}"/>
              </a:ext>
            </a:extLst>
          </p:cNvPr>
          <p:cNvSpPr/>
          <p:nvPr/>
        </p:nvSpPr>
        <p:spPr>
          <a:xfrm>
            <a:off x="2766951" y="4419755"/>
            <a:ext cx="2505693" cy="3422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2E1868C-4A2D-614D-BEF1-F85E7975D756}"/>
              </a:ext>
            </a:extLst>
          </p:cNvPr>
          <p:cNvSpPr/>
          <p:nvPr/>
        </p:nvSpPr>
        <p:spPr>
          <a:xfrm>
            <a:off x="2634343" y="4741557"/>
            <a:ext cx="2505693" cy="4479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3B8D15E-919D-BE46-A18D-1D4130BFB3DE}"/>
              </a:ext>
            </a:extLst>
          </p:cNvPr>
          <p:cNvSpPr/>
          <p:nvPr/>
        </p:nvSpPr>
        <p:spPr>
          <a:xfrm>
            <a:off x="866899" y="6258298"/>
            <a:ext cx="985652" cy="2859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51C0BBD-6303-964C-90F8-6BE901C8E95E}"/>
              </a:ext>
            </a:extLst>
          </p:cNvPr>
          <p:cNvSpPr/>
          <p:nvPr/>
        </p:nvSpPr>
        <p:spPr>
          <a:xfrm>
            <a:off x="3530353" y="6268195"/>
            <a:ext cx="985652" cy="2859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3499E-021E-F34E-8BC5-91D5E7A92F8B}"/>
              </a:ext>
            </a:extLst>
          </p:cNvPr>
          <p:cNvSpPr/>
          <p:nvPr/>
        </p:nvSpPr>
        <p:spPr>
          <a:xfrm>
            <a:off x="2213098" y="6247389"/>
            <a:ext cx="985652" cy="2859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82E92E0-1053-0D4C-8F62-AC4AA2481466}"/>
              </a:ext>
            </a:extLst>
          </p:cNvPr>
          <p:cNvSpPr/>
          <p:nvPr/>
        </p:nvSpPr>
        <p:spPr>
          <a:xfrm>
            <a:off x="4823858" y="6265249"/>
            <a:ext cx="985652" cy="2859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26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Mobile Attendee Confirmation</a:t>
            </a:r>
          </a:p>
        </p:txBody>
      </p:sp>
      <p:sp>
        <p:nvSpPr>
          <p:cNvPr id="10" name="TextBox 9"/>
          <p:cNvSpPr txBox="1"/>
          <p:nvPr/>
        </p:nvSpPr>
        <p:spPr>
          <a:xfrm>
            <a:off x="561931" y="681740"/>
            <a:ext cx="7979400" cy="1569660"/>
          </a:xfrm>
          <a:prstGeom prst="rect">
            <a:avLst/>
          </a:prstGeom>
          <a:noFill/>
        </p:spPr>
        <p:txBody>
          <a:bodyPr wrap="square" rtlCol="0">
            <a:spAutoFit/>
          </a:bodyPr>
          <a:lstStyle/>
          <a:p>
            <a:pPr marL="285750" indent="-285750">
              <a:buFont typeface="Arial"/>
              <a:buChar char="•"/>
            </a:pPr>
            <a:r>
              <a:rPr lang="en-US" sz="1600" dirty="0">
                <a:solidFill>
                  <a:srgbClr val="000090"/>
                </a:solidFill>
              </a:rPr>
              <a:t>For external attendees, </a:t>
            </a:r>
            <a:r>
              <a:rPr lang="en-US" sz="1600" b="1" u="sng" dirty="0">
                <a:solidFill>
                  <a:srgbClr val="000090"/>
                </a:solidFill>
              </a:rPr>
              <a:t>confirm the attendee’s email address to ensure mobile tickets are transferred to the proper person.</a:t>
            </a:r>
          </a:p>
          <a:p>
            <a:pPr marL="285750" indent="-285750">
              <a:buFont typeface="Arial"/>
              <a:buChar char="•"/>
            </a:pPr>
            <a:r>
              <a:rPr lang="en-US" sz="1600" dirty="0">
                <a:solidFill>
                  <a:srgbClr val="000090"/>
                </a:solidFill>
              </a:rPr>
              <a:t>If you don’t know an attendee’s email, don’t confirm the attendee. Any tickets not confirmed will be sent to the ticket requestor.</a:t>
            </a:r>
          </a:p>
          <a:p>
            <a:pPr marL="285750" indent="-285750">
              <a:buFont typeface="Arial"/>
              <a:buChar char="•"/>
            </a:pPr>
            <a:r>
              <a:rPr lang="en-US" sz="1600" dirty="0">
                <a:solidFill>
                  <a:srgbClr val="000090"/>
                </a:solidFill>
              </a:rPr>
              <a:t>If email is not an available data field, contact your ticket admin.</a:t>
            </a:r>
          </a:p>
          <a:p>
            <a:pPr marL="285750" indent="-285750">
              <a:buFont typeface="Arial"/>
              <a:buChar char="•"/>
            </a:pPr>
            <a:endParaRPr lang="en-US" sz="1600" dirty="0">
              <a:solidFill>
                <a:srgbClr val="000090"/>
              </a:solidFill>
            </a:endParaRPr>
          </a:p>
        </p:txBody>
      </p:sp>
      <p:pic>
        <p:nvPicPr>
          <p:cNvPr id="3" name="Picture 2" descr="A screenshot of a cell phone&#10;&#10;Description automatically generated">
            <a:extLst>
              <a:ext uri="{FF2B5EF4-FFF2-40B4-BE49-F238E27FC236}">
                <a16:creationId xmlns:a16="http://schemas.microsoft.com/office/drawing/2014/main" id="{35C6B214-2E98-3240-A1E1-74B1A298B024}"/>
              </a:ext>
            </a:extLst>
          </p:cNvPr>
          <p:cNvPicPr>
            <a:picLocks noChangeAspect="1"/>
          </p:cNvPicPr>
          <p:nvPr/>
        </p:nvPicPr>
        <p:blipFill>
          <a:blip r:embed="rId3"/>
          <a:stretch>
            <a:fillRect/>
          </a:stretch>
        </p:blipFill>
        <p:spPr>
          <a:xfrm>
            <a:off x="602669" y="2194741"/>
            <a:ext cx="7556500" cy="4153475"/>
          </a:xfrm>
          <a:prstGeom prst="rect">
            <a:avLst/>
          </a:prstGeom>
        </p:spPr>
      </p:pic>
      <p:sp>
        <p:nvSpPr>
          <p:cNvPr id="5" name="Oval 4">
            <a:extLst>
              <a:ext uri="{FF2B5EF4-FFF2-40B4-BE49-F238E27FC236}">
                <a16:creationId xmlns:a16="http://schemas.microsoft.com/office/drawing/2014/main" id="{6AC7765C-07C5-8041-AEBE-1374FF2DB168}"/>
              </a:ext>
            </a:extLst>
          </p:cNvPr>
          <p:cNvSpPr/>
          <p:nvPr/>
        </p:nvSpPr>
        <p:spPr>
          <a:xfrm>
            <a:off x="1536700" y="4025900"/>
            <a:ext cx="2451100" cy="4699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43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Mobile Attendee Confirmation</a:t>
            </a:r>
          </a:p>
        </p:txBody>
      </p:sp>
      <p:sp>
        <p:nvSpPr>
          <p:cNvPr id="10" name="TextBox 9"/>
          <p:cNvSpPr txBox="1"/>
          <p:nvPr/>
        </p:nvSpPr>
        <p:spPr>
          <a:xfrm>
            <a:off x="561931" y="681740"/>
            <a:ext cx="7979400" cy="1569660"/>
          </a:xfrm>
          <a:prstGeom prst="rect">
            <a:avLst/>
          </a:prstGeom>
          <a:noFill/>
        </p:spPr>
        <p:txBody>
          <a:bodyPr wrap="square" rtlCol="0">
            <a:spAutoFit/>
          </a:bodyPr>
          <a:lstStyle/>
          <a:p>
            <a:pPr marL="285750" indent="-285750">
              <a:buFont typeface="Arial"/>
              <a:buChar char="•"/>
            </a:pPr>
            <a:r>
              <a:rPr lang="en-US" sz="1600" dirty="0">
                <a:solidFill>
                  <a:srgbClr val="000090"/>
                </a:solidFill>
              </a:rPr>
              <a:t>If an initial attendee is no longer using a ticket, ticket requestors can re-assign tickets to another attendee.</a:t>
            </a:r>
          </a:p>
          <a:p>
            <a:pPr marL="285750" indent="-285750">
              <a:buFont typeface="Arial"/>
              <a:buChar char="•"/>
            </a:pPr>
            <a:r>
              <a:rPr lang="en-US" sz="1600" dirty="0">
                <a:solidFill>
                  <a:srgbClr val="000090"/>
                </a:solidFill>
              </a:rPr>
              <a:t>Click on the primary attendee (i.e. Ben Pautsch) and any +1’s if Ben is not going to use any of the originally assigned tickets, then “Re-assign to someone else…”.</a:t>
            </a:r>
          </a:p>
          <a:p>
            <a:pPr marL="285750" indent="-285750">
              <a:buFont typeface="Arial"/>
              <a:buChar char="•"/>
            </a:pPr>
            <a:r>
              <a:rPr lang="en-US" sz="1600" dirty="0">
                <a:solidFill>
                  <a:srgbClr val="000090"/>
                </a:solidFill>
              </a:rPr>
              <a:t>When a ticket is re-assigned to another attendee, </a:t>
            </a:r>
            <a:r>
              <a:rPr lang="en-US" sz="1600" u="sng" dirty="0">
                <a:solidFill>
                  <a:srgbClr val="000090"/>
                </a:solidFill>
              </a:rPr>
              <a:t>the ticket requestor must still confirm the attendee.</a:t>
            </a:r>
          </a:p>
        </p:txBody>
      </p:sp>
      <p:pic>
        <p:nvPicPr>
          <p:cNvPr id="5" name="Picture 4" descr="A screenshot of a cell phone&#10;&#10;Description automatically generated">
            <a:extLst>
              <a:ext uri="{FF2B5EF4-FFF2-40B4-BE49-F238E27FC236}">
                <a16:creationId xmlns:a16="http://schemas.microsoft.com/office/drawing/2014/main" id="{980A3EC8-87FF-284A-9A41-D149571011A6}"/>
              </a:ext>
            </a:extLst>
          </p:cNvPr>
          <p:cNvPicPr>
            <a:picLocks noChangeAspect="1"/>
          </p:cNvPicPr>
          <p:nvPr/>
        </p:nvPicPr>
        <p:blipFill>
          <a:blip r:embed="rId3"/>
          <a:stretch>
            <a:fillRect/>
          </a:stretch>
        </p:blipFill>
        <p:spPr>
          <a:xfrm>
            <a:off x="1408381" y="2866701"/>
            <a:ext cx="6286500" cy="3479800"/>
          </a:xfrm>
          <a:prstGeom prst="rect">
            <a:avLst/>
          </a:prstGeom>
        </p:spPr>
      </p:pic>
      <p:sp>
        <p:nvSpPr>
          <p:cNvPr id="11" name="Oval 10">
            <a:extLst>
              <a:ext uri="{FF2B5EF4-FFF2-40B4-BE49-F238E27FC236}">
                <a16:creationId xmlns:a16="http://schemas.microsoft.com/office/drawing/2014/main" id="{896A7842-2708-2144-9C62-0FECBB213629}"/>
              </a:ext>
            </a:extLst>
          </p:cNvPr>
          <p:cNvSpPr/>
          <p:nvPr/>
        </p:nvSpPr>
        <p:spPr>
          <a:xfrm>
            <a:off x="1380996" y="4043310"/>
            <a:ext cx="3579425" cy="444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53C53A1-E1B0-414A-B120-9EA732B6A54E}"/>
              </a:ext>
            </a:extLst>
          </p:cNvPr>
          <p:cNvSpPr/>
          <p:nvPr/>
        </p:nvSpPr>
        <p:spPr>
          <a:xfrm>
            <a:off x="4960421" y="4162101"/>
            <a:ext cx="3085691" cy="444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38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Mobile Attendee Confirmation</a:t>
            </a:r>
          </a:p>
        </p:txBody>
      </p:sp>
      <p:sp>
        <p:nvSpPr>
          <p:cNvPr id="10" name="TextBox 9"/>
          <p:cNvSpPr txBox="1"/>
          <p:nvPr/>
        </p:nvSpPr>
        <p:spPr>
          <a:xfrm>
            <a:off x="561931" y="855612"/>
            <a:ext cx="7979400" cy="1077218"/>
          </a:xfrm>
          <a:prstGeom prst="rect">
            <a:avLst/>
          </a:prstGeom>
          <a:noFill/>
        </p:spPr>
        <p:txBody>
          <a:bodyPr wrap="square" rtlCol="0">
            <a:spAutoFit/>
          </a:bodyPr>
          <a:lstStyle/>
          <a:p>
            <a:pPr marL="285750" indent="-285750">
              <a:buFont typeface="Arial"/>
              <a:buChar char="•"/>
            </a:pPr>
            <a:r>
              <a:rPr lang="en-US" sz="1600" dirty="0">
                <a:solidFill>
                  <a:srgbClr val="000090"/>
                </a:solidFill>
              </a:rPr>
              <a:t>Once all attendees are confirmed, click “Complete attendee confirmation” to finalize the process.</a:t>
            </a:r>
          </a:p>
          <a:p>
            <a:pPr marL="285750" indent="-285750">
              <a:buFont typeface="Arial"/>
              <a:buChar char="•"/>
            </a:pPr>
            <a:r>
              <a:rPr lang="en-US" sz="1600" dirty="0">
                <a:solidFill>
                  <a:srgbClr val="000090"/>
                </a:solidFill>
              </a:rPr>
              <a:t>If you are unable to confirm all the attendees, ticket requestors can return to edit, update or confirm attendee until the mobile tickets have been transferred. </a:t>
            </a:r>
          </a:p>
        </p:txBody>
      </p:sp>
      <p:pic>
        <p:nvPicPr>
          <p:cNvPr id="3" name="Picture 2" descr="A screenshot of a cell phone&#10;&#10;Description automatically generated">
            <a:extLst>
              <a:ext uri="{FF2B5EF4-FFF2-40B4-BE49-F238E27FC236}">
                <a16:creationId xmlns:a16="http://schemas.microsoft.com/office/drawing/2014/main" id="{68CEAA41-0CC9-C548-84B8-A4EB3EF2F5EF}"/>
              </a:ext>
            </a:extLst>
          </p:cNvPr>
          <p:cNvPicPr>
            <a:picLocks noChangeAspect="1"/>
          </p:cNvPicPr>
          <p:nvPr/>
        </p:nvPicPr>
        <p:blipFill>
          <a:blip r:embed="rId3"/>
          <a:stretch>
            <a:fillRect/>
          </a:stretch>
        </p:blipFill>
        <p:spPr>
          <a:xfrm>
            <a:off x="350322" y="2268449"/>
            <a:ext cx="8336478" cy="3917550"/>
          </a:xfrm>
          <a:prstGeom prst="rect">
            <a:avLst/>
          </a:prstGeom>
        </p:spPr>
      </p:pic>
      <p:sp>
        <p:nvSpPr>
          <p:cNvPr id="9" name="Oval 8">
            <a:extLst>
              <a:ext uri="{FF2B5EF4-FFF2-40B4-BE49-F238E27FC236}">
                <a16:creationId xmlns:a16="http://schemas.microsoft.com/office/drawing/2014/main" id="{6D1E2BC3-CE62-5541-985A-E54C241DB03C}"/>
              </a:ext>
            </a:extLst>
          </p:cNvPr>
          <p:cNvSpPr/>
          <p:nvPr/>
        </p:nvSpPr>
        <p:spPr>
          <a:xfrm>
            <a:off x="561931" y="4437234"/>
            <a:ext cx="2278805" cy="5364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21A5E61-FFA9-574F-A93C-DC194016BC2E}"/>
              </a:ext>
            </a:extLst>
          </p:cNvPr>
          <p:cNvSpPr/>
          <p:nvPr/>
        </p:nvSpPr>
        <p:spPr>
          <a:xfrm>
            <a:off x="736269" y="5792055"/>
            <a:ext cx="1092531" cy="3528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299D409-52DD-6049-BE0C-1FC358F71215}"/>
              </a:ext>
            </a:extLst>
          </p:cNvPr>
          <p:cNvSpPr/>
          <p:nvPr/>
        </p:nvSpPr>
        <p:spPr>
          <a:xfrm>
            <a:off x="3228104" y="5754449"/>
            <a:ext cx="1092531" cy="3528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7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143"/>
            <a:ext cx="8229600" cy="516949"/>
          </a:xfrm>
        </p:spPr>
        <p:txBody>
          <a:bodyPr>
            <a:noAutofit/>
          </a:bodyPr>
          <a:lstStyle/>
          <a:p>
            <a:r>
              <a:rPr lang="en-US" sz="2800" b="1" dirty="0">
                <a:solidFill>
                  <a:srgbClr val="000090"/>
                </a:solidFill>
              </a:rPr>
              <a:t>Mobile Attendee Confirmation</a:t>
            </a:r>
          </a:p>
        </p:txBody>
      </p:sp>
      <p:sp>
        <p:nvSpPr>
          <p:cNvPr id="10" name="TextBox 9"/>
          <p:cNvSpPr txBox="1"/>
          <p:nvPr/>
        </p:nvSpPr>
        <p:spPr>
          <a:xfrm>
            <a:off x="561931" y="3500804"/>
            <a:ext cx="7979400" cy="2308324"/>
          </a:xfrm>
          <a:prstGeom prst="rect">
            <a:avLst/>
          </a:prstGeom>
          <a:noFill/>
        </p:spPr>
        <p:txBody>
          <a:bodyPr wrap="square" rtlCol="0">
            <a:spAutoFit/>
          </a:bodyPr>
          <a:lstStyle/>
          <a:p>
            <a:r>
              <a:rPr lang="en-US" sz="1600" b="1" dirty="0">
                <a:solidFill>
                  <a:srgbClr val="000090"/>
                </a:solidFill>
              </a:rPr>
              <a:t>Attendee </a:t>
            </a:r>
            <a:r>
              <a:rPr lang="en-US" sz="1600" b="1">
                <a:solidFill>
                  <a:srgbClr val="000090"/>
                </a:solidFill>
              </a:rPr>
              <a:t>Confirmation Tips:</a:t>
            </a:r>
            <a:endParaRPr lang="en-US" sz="1600" b="1" dirty="0">
              <a:solidFill>
                <a:srgbClr val="000090"/>
              </a:solidFill>
            </a:endParaRPr>
          </a:p>
          <a:p>
            <a:pPr marL="285750" indent="-285750">
              <a:buFont typeface="Arial"/>
              <a:buChar char="•"/>
            </a:pPr>
            <a:r>
              <a:rPr lang="en-US" sz="1600" dirty="0">
                <a:solidFill>
                  <a:srgbClr val="000090"/>
                </a:solidFill>
              </a:rPr>
              <a:t>The attendee confirmation process is only applicable to business ticket requests.</a:t>
            </a:r>
          </a:p>
          <a:p>
            <a:pPr marL="285750" indent="-285750">
              <a:buFont typeface="Arial"/>
              <a:buChar char="•"/>
            </a:pPr>
            <a:r>
              <a:rPr lang="en-US" sz="1600" dirty="0">
                <a:solidFill>
                  <a:srgbClr val="000090"/>
                </a:solidFill>
              </a:rPr>
              <a:t>If tickets are assigned inside the tickets auto-deliver timeframe (i.e. inside 3 days before the event), all tickets are sent to the ticket requestor. The ticket requestor is then responsible for transferring tickets to their attendees.</a:t>
            </a:r>
          </a:p>
          <a:p>
            <a:pPr marL="285750" indent="-285750">
              <a:buFont typeface="Arial"/>
              <a:buChar char="•"/>
            </a:pPr>
            <a:r>
              <a:rPr lang="en-US" sz="1600" dirty="0">
                <a:solidFill>
                  <a:srgbClr val="000090"/>
                </a:solidFill>
              </a:rPr>
              <a:t>If an attendee is not confirmed, their tickets will be sent to the ticket requestor. </a:t>
            </a:r>
          </a:p>
          <a:p>
            <a:pPr marL="285750" indent="-285750">
              <a:buFont typeface="Arial"/>
              <a:buChar char="•"/>
            </a:pPr>
            <a:r>
              <a:rPr lang="en-US" sz="1600" dirty="0">
                <a:solidFill>
                  <a:srgbClr val="000090"/>
                </a:solidFill>
              </a:rPr>
              <a:t>Once tickets are transferred, ticket requestors can still edit attendees, but the ticket requestor is responsible for securing the mobile tickets from the original attendee and transferring tickets to the new attendee. </a:t>
            </a:r>
          </a:p>
        </p:txBody>
      </p:sp>
      <p:sp>
        <p:nvSpPr>
          <p:cNvPr id="6" name="TextBox 5">
            <a:extLst>
              <a:ext uri="{FF2B5EF4-FFF2-40B4-BE49-F238E27FC236}">
                <a16:creationId xmlns:a16="http://schemas.microsoft.com/office/drawing/2014/main" id="{D1AE2785-8E25-2B49-B861-52A4EECF6B36}"/>
              </a:ext>
            </a:extLst>
          </p:cNvPr>
          <p:cNvSpPr txBox="1"/>
          <p:nvPr/>
        </p:nvSpPr>
        <p:spPr>
          <a:xfrm>
            <a:off x="561931" y="855612"/>
            <a:ext cx="7979400" cy="584775"/>
          </a:xfrm>
          <a:prstGeom prst="rect">
            <a:avLst/>
          </a:prstGeom>
          <a:noFill/>
        </p:spPr>
        <p:txBody>
          <a:bodyPr wrap="square" rtlCol="0">
            <a:spAutoFit/>
          </a:bodyPr>
          <a:lstStyle/>
          <a:p>
            <a:pPr marL="285750" indent="-285750">
              <a:buFont typeface="Arial"/>
              <a:buChar char="•"/>
            </a:pPr>
            <a:r>
              <a:rPr lang="en-US" sz="1600" dirty="0">
                <a:solidFill>
                  <a:srgbClr val="000090"/>
                </a:solidFill>
              </a:rPr>
              <a:t>Once all attendees are confirmed, the ticket request is updated and shows “attendees confirmed”.</a:t>
            </a:r>
          </a:p>
        </p:txBody>
      </p:sp>
      <p:pic>
        <p:nvPicPr>
          <p:cNvPr id="3" name="Picture 2">
            <a:extLst>
              <a:ext uri="{FF2B5EF4-FFF2-40B4-BE49-F238E27FC236}">
                <a16:creationId xmlns:a16="http://schemas.microsoft.com/office/drawing/2014/main" id="{383ABB5E-CDC6-DC45-9C60-240FE4F7FD61}"/>
              </a:ext>
            </a:extLst>
          </p:cNvPr>
          <p:cNvPicPr>
            <a:picLocks noChangeAspect="1"/>
          </p:cNvPicPr>
          <p:nvPr/>
        </p:nvPicPr>
        <p:blipFill>
          <a:blip r:embed="rId3"/>
          <a:stretch>
            <a:fillRect/>
          </a:stretch>
        </p:blipFill>
        <p:spPr>
          <a:xfrm>
            <a:off x="-20369" y="1706851"/>
            <a:ext cx="9144000" cy="705193"/>
          </a:xfrm>
          <a:prstGeom prst="rect">
            <a:avLst/>
          </a:prstGeom>
        </p:spPr>
      </p:pic>
      <p:sp>
        <p:nvSpPr>
          <p:cNvPr id="11" name="Oval 10">
            <a:extLst>
              <a:ext uri="{FF2B5EF4-FFF2-40B4-BE49-F238E27FC236}">
                <a16:creationId xmlns:a16="http://schemas.microsoft.com/office/drawing/2014/main" id="{4A098D61-77C1-7248-B68F-BAA0CADF5456}"/>
              </a:ext>
            </a:extLst>
          </p:cNvPr>
          <p:cNvSpPr/>
          <p:nvPr/>
        </p:nvSpPr>
        <p:spPr>
          <a:xfrm>
            <a:off x="6713675" y="1667414"/>
            <a:ext cx="1292352" cy="57082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644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2026</TotalTime>
  <Words>778</Words>
  <Application>Microsoft Macintosh PowerPoint</Application>
  <PresentationFormat>On-screen Show (4:3)</PresentationFormat>
  <Paragraphs>47</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Mobile Attendee Confirmation</vt:lpstr>
      <vt:lpstr>Mobile Attendee Confirmation</vt:lpstr>
      <vt:lpstr>Mobile Attendee Confirmation</vt:lpstr>
      <vt:lpstr>Mobile Attendee Confirmation</vt:lpstr>
      <vt:lpstr>Mobile Attendee Confirmation</vt:lpstr>
      <vt:lpstr>Mobile Attendee Confirmation</vt:lpstr>
      <vt:lpstr>Mobile Attendee Confirmation</vt:lpstr>
      <vt:lpstr>Mobile Attendee Confirmation</vt:lpstr>
    </vt:vector>
  </TitlesOfParts>
  <Company>Concierge Live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Inventory – Figure 1 &amp; 2 </dc:title>
  <dc:creator>Hannah Wilcher</dc:creator>
  <cp:lastModifiedBy>Alec Coughlin</cp:lastModifiedBy>
  <cp:revision>90</cp:revision>
  <cp:lastPrinted>2013-07-11T18:36:11Z</cp:lastPrinted>
  <dcterms:created xsi:type="dcterms:W3CDTF">2013-07-11T18:15:39Z</dcterms:created>
  <dcterms:modified xsi:type="dcterms:W3CDTF">2020-05-20T14:01:42Z</dcterms:modified>
</cp:coreProperties>
</file>