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8" r:id="rId2"/>
    <p:sldId id="313" r:id="rId3"/>
    <p:sldId id="312" r:id="rId4"/>
    <p:sldId id="314" r:id="rId5"/>
    <p:sldId id="350" r:id="rId6"/>
    <p:sldId id="294" r:id="rId7"/>
    <p:sldId id="316" r:id="rId8"/>
    <p:sldId id="333" r:id="rId9"/>
    <p:sldId id="359" r:id="rId10"/>
    <p:sldId id="336" r:id="rId11"/>
    <p:sldId id="337" r:id="rId12"/>
    <p:sldId id="351" r:id="rId13"/>
    <p:sldId id="339" r:id="rId14"/>
    <p:sldId id="340" r:id="rId15"/>
    <p:sldId id="352" r:id="rId16"/>
    <p:sldId id="353" r:id="rId17"/>
    <p:sldId id="354" r:id="rId18"/>
    <p:sldId id="345" r:id="rId19"/>
    <p:sldId id="346" r:id="rId20"/>
    <p:sldId id="347" r:id="rId21"/>
    <p:sldId id="348" r:id="rId22"/>
    <p:sldId id="332" r:id="rId23"/>
    <p:sldId id="358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58"/>
    <p:restoredTop sz="95510" autoAdjust="0"/>
  </p:normalViewPr>
  <p:slideViewPr>
    <p:cSldViewPr snapToGrid="0" snapToObjects="1">
      <p:cViewPr varScale="1">
        <p:scale>
          <a:sx n="106" d="100"/>
          <a:sy n="106" d="100"/>
        </p:scale>
        <p:origin x="151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AB298-1CB1-3544-8CD8-26BBBD0104C4}" type="datetimeFigureOut">
              <a:rPr lang="en-US" smtClean="0"/>
              <a:t>5/20/20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B7D83-DC79-6447-8094-07B4EA0BD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8122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0C3CA-3487-154C-8194-870561357E19}" type="datetimeFigureOut">
              <a:rPr lang="en-US" smtClean="0"/>
              <a:t>5/20/20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169E4-0CD4-664E-B066-9D7F8817B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588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3858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9859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6799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8459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12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8592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8065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4285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90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7CA0E-828B-A64B-B638-3C4E3DBC598C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4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4F7E9-77B5-A844-BF3C-63B80F728FD6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81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3248E-B0DC-DF4B-A4B7-3B921EE1FBA7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9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15F3A-88CD-C34B-9ED5-EF46FB563469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8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26D9C-EC5E-AD48-A7E9-21A535076E81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13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2DD61-734F-6448-B933-DAFEF776D5C2}" type="datetime1">
              <a:rPr lang="en-US" smtClean="0"/>
              <a:t>5/20/20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5F9F-C176-C14A-B766-2158B7135948}" type="datetime1">
              <a:rPr lang="en-US" smtClean="0"/>
              <a:t>5/20/20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84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679C4-3370-DF4A-87D2-A399584D48AE}" type="datetime1">
              <a:rPr lang="en-US" smtClean="0"/>
              <a:t>5/20/20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24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736B5-45C4-0145-BDB0-EE6FA4FDF020}" type="datetime1">
              <a:rPr lang="en-US" smtClean="0"/>
              <a:t>5/20/20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1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BAB1-E214-0F43-BF34-29F0A9AB87FA}" type="datetime1">
              <a:rPr lang="en-US" smtClean="0"/>
              <a:t>5/20/20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1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B4FC-4B6A-FA4F-9EF4-E2CDBBE553B4}" type="datetime1">
              <a:rPr lang="en-US" smtClean="0"/>
              <a:t>5/20/20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11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C64D0-4BE9-BF4E-B001-A8ECC025DD52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479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support@conciergelive.com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elp.ticketmaster.com/s/article/How-do-I-transfer-tickets?language=en_US" TargetMode="External"/><Relationship Id="rId5" Type="http://schemas.openxmlformats.org/officeDocument/2006/relationships/hyperlink" Target="https://help.ticketmaster.com/s/article/How-do-I-accept-transferred-tickets?language=en_US&amp;r=4&amp;ui-force-components-controllers-recordGlobalValueProvider.RecordGvp.getRecord=1" TargetMode="External"/><Relationship Id="rId4" Type="http://schemas.openxmlformats.org/officeDocument/2006/relationships/image" Target="../media/image2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Login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754012"/>
            <a:ext cx="797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Go to your site’s private web address.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Log in using your email and password.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you forgot your password, click the link “Reset password”.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register for an account, click “Register account” (left-hand side under the email address field.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0E39D5-2133-A84A-842C-79190AB4A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335041"/>
            <a:ext cx="8339450" cy="402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986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Requesting Tickets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48205"/>
            <a:ext cx="797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business checkout process is defined by the ticket admin who manages the tickets requested.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For business requests, users are required to identify attendees and complete any other check out steps (i.e. delivery, billing, etc.).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first step is identifying attendees who will be using the tickets.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68CB0E-6E97-7E49-9979-3B1B7BCE3F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0982" y="1900095"/>
            <a:ext cx="6162221" cy="4281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965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Requesting Tickets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Click the specific tickets you would like to give the first primary attendee (this would include any tickets the attendee’s non-business guests will be using [i.e. spouse, child, friend]).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the requestor will be attending the event, select “Assign to myself…” from the pop-up.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the requestor is not attending the event, select “Assign to someone else…” to give these tickets to another attendee.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In this example, Bobby (the user) will be attending with his client, so select “Assign to myself…”.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82146E-FBC3-9B4B-A352-1765587EF8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2203" y="2917715"/>
            <a:ext cx="6328064" cy="330367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7C3FA949-EB0A-1A41-B3B1-4F29501C2CBE}"/>
              </a:ext>
            </a:extLst>
          </p:cNvPr>
          <p:cNvSpPr/>
          <p:nvPr/>
        </p:nvSpPr>
        <p:spPr>
          <a:xfrm>
            <a:off x="2952206" y="3465096"/>
            <a:ext cx="1175657" cy="3003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466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85899" y="327887"/>
            <a:ext cx="6172200" cy="387712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Requesting Tickets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1113" y="976183"/>
            <a:ext cx="76417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Depending on company settings, requestors may be required to provide primary attendee guest information.</a:t>
            </a:r>
          </a:p>
          <a:p>
            <a:pPr marL="214313" indent="-214313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required, requestors will be prompted to complete guest information (i.e. spouse, significant other, child, etc.) for the primary attendee. </a:t>
            </a:r>
          </a:p>
          <a:p>
            <a:pPr marL="214313" indent="-214313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Attendee guest information can be required for users/employees and/or external contacts.</a:t>
            </a:r>
          </a:p>
          <a:p>
            <a:pPr marL="214313" indent="-214313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This step will be omitted if attendee guest information is not required.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12</a:t>
            </a:fld>
            <a:endParaRPr lang="en-US"/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CD2A6D33-43C4-D344-A87F-889820D78D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113" y="3052649"/>
            <a:ext cx="7819292" cy="3219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470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Requesting Tickets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754012"/>
            <a:ext cx="797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All requested tickets must be assigned to an attendee in order to proceed to the next step.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You will continue to select tickets and add attendees until all the tickets are assigned.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can be released, by clicking “Release/give back ticket…”.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In this example, Bobby is bringing a client. Select the remaining tickets, then from the pop-up, select “Assign to someone else…”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A6699C-B5DB-394B-A15A-57B4317425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2135963"/>
            <a:ext cx="6686550" cy="3474222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BA1489B9-CC24-F149-9E50-222BACFA32A9}"/>
              </a:ext>
            </a:extLst>
          </p:cNvPr>
          <p:cNvSpPr/>
          <p:nvPr/>
        </p:nvSpPr>
        <p:spPr>
          <a:xfrm>
            <a:off x="5443538" y="2957512"/>
            <a:ext cx="1726745" cy="2857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0854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Requesting Tickets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7225" y="901700"/>
            <a:ext cx="80295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Based on the type of attendee the requestor plans to entertain, select whether they are an employee of your company or an external attendee (i.e. client, prospect, etc.).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In this example, Bobby is bringing a client, so select “No”.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14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40" y="2116129"/>
            <a:ext cx="8686800" cy="184657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B3BA2C8A-D4B9-D942-A729-223092BA15F5}"/>
              </a:ext>
            </a:extLst>
          </p:cNvPr>
          <p:cNvSpPr/>
          <p:nvPr/>
        </p:nvSpPr>
        <p:spPr>
          <a:xfrm>
            <a:off x="855211" y="2990977"/>
            <a:ext cx="444137" cy="2677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0891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85900" y="378132"/>
            <a:ext cx="6172200" cy="387712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Requesting Tickets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1" y="1006384"/>
            <a:ext cx="80467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Based on the type of attendee Bobby plans to entertain, select an attendee type.</a:t>
            </a:r>
          </a:p>
          <a:p>
            <a:pPr marL="214313" indent="-214313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Attendee type options will vary from company to company and different events may have different attendee types. </a:t>
            </a:r>
          </a:p>
          <a:p>
            <a:pPr marL="214313" indent="-214313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In this example, select “Client”.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57431B-E03D-514B-8B6C-2AD67D3682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851" y="2412831"/>
            <a:ext cx="6833878" cy="2159446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19D10F02-103F-F347-98F8-FC358ED0C13B}"/>
              </a:ext>
            </a:extLst>
          </p:cNvPr>
          <p:cNvSpPr/>
          <p:nvPr/>
        </p:nvSpPr>
        <p:spPr>
          <a:xfrm>
            <a:off x="1405667" y="3178857"/>
            <a:ext cx="714591" cy="3520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4698347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85900" y="437930"/>
            <a:ext cx="6172200" cy="387712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Requesting Tickets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5903" y="1000819"/>
            <a:ext cx="73994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Enter the attendee’s name or company and click “Go”. </a:t>
            </a:r>
          </a:p>
          <a:p>
            <a:pPr marL="214313" indent="-214313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the attendee has previously been entertained, their name will appear. If the attendee does not appear, you will need to create a new contact ”Not here? Create a new contact…”.</a:t>
            </a:r>
          </a:p>
          <a:p>
            <a:pPr marL="214313" indent="-214313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a contact has been created, requestors are not required to re-create them for future entertainment opportunities.</a:t>
            </a:r>
          </a:p>
          <a:p>
            <a:pPr marL="214313" indent="-214313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In this example, Bobby is bringing “Ken Beyer” with UPS, click his name.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59FF2A-E4B5-0448-9943-6B3C6DEBC3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03" y="3134091"/>
            <a:ext cx="7399455" cy="2965032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3431A8AA-2A62-184D-B406-CA877150B056}"/>
              </a:ext>
            </a:extLst>
          </p:cNvPr>
          <p:cNvSpPr/>
          <p:nvPr/>
        </p:nvSpPr>
        <p:spPr>
          <a:xfrm>
            <a:off x="894295" y="3533346"/>
            <a:ext cx="799701" cy="5206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EDFB8DF-9189-8E43-8D4A-E4C68D9D3CA2}"/>
              </a:ext>
            </a:extLst>
          </p:cNvPr>
          <p:cNvSpPr/>
          <p:nvPr/>
        </p:nvSpPr>
        <p:spPr>
          <a:xfrm>
            <a:off x="7282104" y="3482025"/>
            <a:ext cx="736567" cy="61315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5EE3146-CB9F-EF42-9D3A-8002523521F0}"/>
              </a:ext>
            </a:extLst>
          </p:cNvPr>
          <p:cNvSpPr/>
          <p:nvPr/>
        </p:nvSpPr>
        <p:spPr>
          <a:xfrm>
            <a:off x="967417" y="4355876"/>
            <a:ext cx="2072909" cy="4164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8593168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85900" y="374207"/>
            <a:ext cx="6172200" cy="387712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Requesting Tickets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9726" y="2182048"/>
            <a:ext cx="232184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For Ken’s profile, requestors may be required to complete fields before adding the attendee to tickets.</a:t>
            </a:r>
          </a:p>
          <a:p>
            <a:pPr marL="214313" indent="-214313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all required fields have been completed, click “Add attendee”.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33884E-9579-F044-809F-099413FD9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2125" y="1231582"/>
            <a:ext cx="5994675" cy="4731511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720448A2-A115-4148-8E81-17F5A3F592A3}"/>
              </a:ext>
            </a:extLst>
          </p:cNvPr>
          <p:cNvSpPr/>
          <p:nvPr/>
        </p:nvSpPr>
        <p:spPr>
          <a:xfrm>
            <a:off x="3708262" y="5404191"/>
            <a:ext cx="1492387" cy="5589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119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Requesting Tickets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53330"/>
            <a:ext cx="7979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Depending on company settings, like the previous attendee, requestors may be required to provide primary attendee guest information.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Users cannot proceed to the next step until all requested tickets are assigned to an attendee.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all tickets are assigned, the “proceed” button turns blue and users can proceed to the next step.</a:t>
            </a:r>
          </a:p>
          <a:p>
            <a:pPr marL="285750" indent="-285750">
              <a:buFontTx/>
              <a:buChar char="•"/>
            </a:pPr>
            <a:endParaRPr lang="en-US" sz="1600" dirty="0">
              <a:solidFill>
                <a:srgbClr val="000090"/>
              </a:solidFill>
            </a:endParaRPr>
          </a:p>
          <a:p>
            <a:pPr marL="285750" indent="-285750">
              <a:buFontTx/>
              <a:buChar char="•"/>
            </a:pPr>
            <a:endParaRPr lang="en-US" sz="1600" dirty="0">
              <a:solidFill>
                <a:srgbClr val="00009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A90EB1-63F6-8046-860F-34AEEE094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172" y="2521586"/>
            <a:ext cx="6795655" cy="3241964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E5DA9AB-B756-BC48-B5BF-F617DAFAEFC3}"/>
              </a:ext>
            </a:extLst>
          </p:cNvPr>
          <p:cNvSpPr/>
          <p:nvPr/>
        </p:nvSpPr>
        <p:spPr>
          <a:xfrm>
            <a:off x="1640163" y="5150486"/>
            <a:ext cx="1058092" cy="613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1453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16050" y="438642"/>
            <a:ext cx="6172200" cy="387712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Requesting Tickets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0400" y="1103675"/>
            <a:ext cx="76835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Depending on a ticket’s configuration, users may have to select a delivery method. </a:t>
            </a:r>
          </a:p>
          <a:p>
            <a:pPr marL="214313" indent="-214313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delivery options will vary based on the ticket type and ticket admin. Options may include pick-up, interoffice, UPS, mobile, electronic, etc. </a:t>
            </a:r>
          </a:p>
          <a:p>
            <a:pPr marL="214313" indent="-214313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there are no delivery options, the delivery step will be skipped. </a:t>
            </a:r>
          </a:p>
          <a:p>
            <a:pPr marL="214313" indent="-214313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For physical tickets deliveries, users can enter and save addresses for future deliveries.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83A584-F273-7740-ADBE-F25637A211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1350" y="2704435"/>
            <a:ext cx="5181600" cy="24003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9C20E088-0445-7444-A0EE-4616FC0F66F8}"/>
              </a:ext>
            </a:extLst>
          </p:cNvPr>
          <p:cNvSpPr/>
          <p:nvPr/>
        </p:nvSpPr>
        <p:spPr>
          <a:xfrm>
            <a:off x="2110154" y="4583723"/>
            <a:ext cx="1430215" cy="4337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038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Registration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728612"/>
            <a:ext cx="7979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Complete all the fields on the form, then click “Register my account”.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submitted, a user receives an e-mail confirmation prompting them to log into the system.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Companies can have firewall issues which prevents user from receiving the confirmation email. </a:t>
            </a:r>
            <a:r>
              <a:rPr lang="en-US" sz="1600" u="sng" dirty="0">
                <a:solidFill>
                  <a:srgbClr val="000090"/>
                </a:solidFill>
              </a:rPr>
              <a:t>If you don’t receive the confirmation email, submit a support ticket and Concierge Live or your company can confirm your account. Please do not create another account with a different email, it will create problems down the road.</a:t>
            </a:r>
            <a:endParaRPr lang="en-US" sz="1600" dirty="0">
              <a:solidFill>
                <a:srgbClr val="000090"/>
              </a:solidFill>
            </a:endParaRPr>
          </a:p>
        </p:txBody>
      </p:sp>
      <p:pic>
        <p:nvPicPr>
          <p:cNvPr id="5" name="Picture 4" descr="Screen Shot 2014-04-03 at 1.11.41 P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31" y="3016250"/>
            <a:ext cx="7594600" cy="330835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2427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85900" y="395996"/>
            <a:ext cx="6172200" cy="387712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Requesting Tickets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4362" y="946622"/>
            <a:ext cx="7734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requestors are charged for tickets, a cost center or a credit card will be required.</a:t>
            </a:r>
          </a:p>
          <a:p>
            <a:pPr marL="214313" indent="-214313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a cost center is used for billing, requestors can enter and set a default cost center. </a:t>
            </a:r>
          </a:p>
          <a:p>
            <a:pPr marL="214313" indent="-214313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a credit card is used for billing, requestors can enter and save credit card data for future purchases. </a:t>
            </a:r>
          </a:p>
          <a:p>
            <a:pPr marL="214313" indent="-214313">
              <a:buFontTx/>
              <a:buChar char="•"/>
            </a:pPr>
            <a:endParaRPr lang="en-US" sz="1600" dirty="0">
              <a:solidFill>
                <a:srgbClr val="000090"/>
              </a:solidFill>
            </a:endParaRPr>
          </a:p>
        </p:txBody>
      </p:sp>
      <p:pic>
        <p:nvPicPr>
          <p:cNvPr id="2" name="Picture 1" descr="Screen Shot 2015-09-04 at 11.01.30 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0" y="2679196"/>
            <a:ext cx="7010399" cy="2451603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20</a:t>
            </a:fld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0A86AF2-7748-3A45-8FE8-902D9D4E8898}"/>
              </a:ext>
            </a:extLst>
          </p:cNvPr>
          <p:cNvSpPr/>
          <p:nvPr/>
        </p:nvSpPr>
        <p:spPr>
          <a:xfrm>
            <a:off x="2403231" y="4138246"/>
            <a:ext cx="621323" cy="3282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1AD7D25-DA21-954E-9F0D-6CDBB6B3BFED}"/>
              </a:ext>
            </a:extLst>
          </p:cNvPr>
          <p:cNvSpPr/>
          <p:nvPr/>
        </p:nvSpPr>
        <p:spPr>
          <a:xfrm>
            <a:off x="2391508" y="3165231"/>
            <a:ext cx="820615" cy="2754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CB9AF37-397E-E34F-A15F-2716ACDEF438}"/>
              </a:ext>
            </a:extLst>
          </p:cNvPr>
          <p:cNvSpPr/>
          <p:nvPr/>
        </p:nvSpPr>
        <p:spPr>
          <a:xfrm>
            <a:off x="2391508" y="3440723"/>
            <a:ext cx="1617784" cy="3282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5072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70623" y="364622"/>
            <a:ext cx="6172200" cy="387712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Requesting Tickets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" y="1024083"/>
            <a:ext cx="736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Before a requestor submits a request, it can be reviewed and edited.</a:t>
            </a:r>
          </a:p>
          <a:p>
            <a:pPr marL="214313" indent="-214313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Requestors also have the option add comments viewable to the ticket admin.</a:t>
            </a:r>
          </a:p>
          <a:p>
            <a:pPr marL="214313" indent="-214313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satisfied with the request, click “I’m done, submit”.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21</a:t>
            </a:fld>
            <a:endParaRPr lang="en-US"/>
          </a:p>
        </p:txBody>
      </p:sp>
      <p:pic>
        <p:nvPicPr>
          <p:cNvPr id="3" name="Picture 2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5FEF8273-B1F5-5448-8A94-C3F7F8004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4447" y="2044888"/>
            <a:ext cx="6238553" cy="444848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FCBFA95A-303F-1B4E-A7AA-506ADB49D96C}"/>
              </a:ext>
            </a:extLst>
          </p:cNvPr>
          <p:cNvSpPr/>
          <p:nvPr/>
        </p:nvSpPr>
        <p:spPr>
          <a:xfrm>
            <a:off x="1564447" y="3621505"/>
            <a:ext cx="6078375" cy="11184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949F54F-5B41-D045-AE92-932D36619DBC}"/>
              </a:ext>
            </a:extLst>
          </p:cNvPr>
          <p:cNvSpPr/>
          <p:nvPr/>
        </p:nvSpPr>
        <p:spPr>
          <a:xfrm>
            <a:off x="1852863" y="6032506"/>
            <a:ext cx="1287379" cy="5487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4848296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Requesting Tickets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53330"/>
            <a:ext cx="7979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After you submit the request, you have 2 options: 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View receipt: allows you to view the request summary. 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I’m done, go back: takes you back to the Home page 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Submitting a request </a:t>
            </a:r>
            <a:r>
              <a:rPr lang="en-US" sz="1600" b="1" u="sng" dirty="0">
                <a:solidFill>
                  <a:srgbClr val="000090"/>
                </a:solidFill>
              </a:rPr>
              <a:t>is not a guarantee of tickets</a:t>
            </a:r>
            <a:r>
              <a:rPr lang="en-US" sz="1600" dirty="0">
                <a:solidFill>
                  <a:srgbClr val="000090"/>
                </a:solidFill>
              </a:rPr>
              <a:t>. Users will be notified when their request is approved or declined.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Users can edit attendee and request information through their request history (click your name [top of the page], then “My request history”).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4" descr="Screen Shot 2015-09-04 at 11.25.38 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31" y="2698750"/>
            <a:ext cx="7670800" cy="21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0439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Support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23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CB33CA6-FA52-7748-BC6A-676168A890CD}"/>
              </a:ext>
            </a:extLst>
          </p:cNvPr>
          <p:cNvSpPr txBox="1"/>
          <p:nvPr/>
        </p:nvSpPr>
        <p:spPr>
          <a:xfrm>
            <a:off x="952499" y="653330"/>
            <a:ext cx="72263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0090"/>
                </a:solidFill>
                <a:cs typeface="Arial"/>
              </a:rPr>
              <a:t>Technical Support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  <a:cs typeface="Arial"/>
              </a:rPr>
              <a:t>If you need any help or have any questions, please access the Support Center on the top left beside your name labeled Help.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  <a:cs typeface="Arial"/>
              </a:rPr>
              <a:t>There are additional resources for general questions as well as contact information for additional support on this page.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  <a:cs typeface="Arial"/>
              </a:rPr>
              <a:t>Please contact your ticket admin or </a:t>
            </a:r>
            <a:r>
              <a:rPr lang="en-US" sz="1600" dirty="0">
                <a:solidFill>
                  <a:srgbClr val="000090"/>
                </a:solidFill>
                <a:cs typeface="Arial"/>
                <a:hlinkClick r:id="rId3"/>
              </a:rPr>
              <a:t>support@conciergelive.com</a:t>
            </a:r>
            <a:r>
              <a:rPr lang="en-US" sz="1600" dirty="0">
                <a:solidFill>
                  <a:srgbClr val="000090"/>
                </a:solidFill>
                <a:cs typeface="Arial"/>
              </a:rPr>
              <a:t>  if you have any questions.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6DF210B-AB98-5945-A8B3-D109C9AFFA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7549" y="2731013"/>
            <a:ext cx="2616200" cy="482600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D39FFD78-C07A-344B-92A0-1923C7BE9704}"/>
              </a:ext>
            </a:extLst>
          </p:cNvPr>
          <p:cNvSpPr/>
          <p:nvPr/>
        </p:nvSpPr>
        <p:spPr>
          <a:xfrm>
            <a:off x="5276193" y="2811094"/>
            <a:ext cx="593397" cy="35695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32B5AC3-6532-5448-9B6E-7B2571959286}"/>
              </a:ext>
            </a:extLst>
          </p:cNvPr>
          <p:cNvSpPr txBox="1"/>
          <p:nvPr/>
        </p:nvSpPr>
        <p:spPr>
          <a:xfrm>
            <a:off x="952498" y="3738147"/>
            <a:ext cx="722630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0090"/>
                </a:solidFill>
                <a:cs typeface="Arial"/>
              </a:rPr>
              <a:t>Ticketmaster Mobile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  <a:cs typeface="Arial"/>
              </a:rPr>
              <a:t>If you need any help or have any questions, regarding mobile tickets including claiming/accepting and transferring tickets, please contact Ticketmaster or click the links below:</a:t>
            </a:r>
          </a:p>
          <a:p>
            <a:endParaRPr lang="en-US" sz="1600" dirty="0">
              <a:solidFill>
                <a:srgbClr val="000090"/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  <a:cs typeface="Arial"/>
              </a:rPr>
              <a:t>Accept tickets: </a:t>
            </a:r>
            <a:r>
              <a:rPr lang="en-US" sz="1600" dirty="0">
                <a:hlinkClick r:id="rId5"/>
              </a:rPr>
              <a:t>https://help.ticketmaster.com/s/article/How-do-I-accept-transferred-tickets?language=en_US&amp;r=4&amp;ui-force-components-controllers-recordGlobalValueProvider.RecordGvp.getRecord=1</a:t>
            </a:r>
            <a:endParaRPr lang="en-US" sz="1600" dirty="0"/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rgbClr val="000090"/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1600">
                <a:solidFill>
                  <a:srgbClr val="000090"/>
                </a:solidFill>
                <a:cs typeface="Arial"/>
              </a:rPr>
              <a:t>Transfer tickets</a:t>
            </a:r>
            <a:r>
              <a:rPr lang="en-US" sz="1600" dirty="0">
                <a:solidFill>
                  <a:srgbClr val="000090"/>
                </a:solidFill>
                <a:cs typeface="Arial"/>
              </a:rPr>
              <a:t>: </a:t>
            </a:r>
            <a:r>
              <a:rPr lang="en-US" sz="1600" dirty="0">
                <a:solidFill>
                  <a:srgbClr val="000090"/>
                </a:solidFill>
                <a:cs typeface="Arial"/>
                <a:hlinkClick r:id="rId6"/>
              </a:rPr>
              <a:t>https://help.ticketmaster.com/s/article/How-do-I-transfer-tickets?language=en_US</a:t>
            </a:r>
            <a:endParaRPr lang="en-US" sz="1600" dirty="0">
              <a:solidFill>
                <a:srgbClr val="000090"/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rgbClr val="00009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0040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Home Page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715912"/>
            <a:ext cx="797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home page outlines key information including announcements and recent requests.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Users search for events from the home page.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3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83987B-EF0D-C34B-BB3F-B5161DDE1D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932" y="1949058"/>
            <a:ext cx="7979400" cy="4142984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F750D23-E1B4-E44C-943D-1CC1B3707B28}"/>
              </a:ext>
            </a:extLst>
          </p:cNvPr>
          <p:cNvSpPr/>
          <p:nvPr/>
        </p:nvSpPr>
        <p:spPr>
          <a:xfrm>
            <a:off x="2325189" y="4049486"/>
            <a:ext cx="4532811" cy="7315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942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Requesting Tickets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35505"/>
            <a:ext cx="797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 the shop page users can see upcoming events they can request.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ACA00A4-0635-1D47-BC38-744F10F3F1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0605"/>
            <a:ext cx="9144000" cy="433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992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Requesting Tickets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7DC5F0AB-30AB-5746-A961-B21240EC5F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07563"/>
            <a:ext cx="9144000" cy="1242874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DA6C3BF7-A1BB-B640-B40C-760760C71DB6}"/>
              </a:ext>
            </a:extLst>
          </p:cNvPr>
          <p:cNvSpPr/>
          <p:nvPr/>
        </p:nvSpPr>
        <p:spPr>
          <a:xfrm>
            <a:off x="6400129" y="2803006"/>
            <a:ext cx="2063931" cy="3714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F845321-95B8-B84F-B988-C9D9F1E10812}"/>
              </a:ext>
            </a:extLst>
          </p:cNvPr>
          <p:cNvSpPr/>
          <p:nvPr/>
        </p:nvSpPr>
        <p:spPr>
          <a:xfrm>
            <a:off x="6553200" y="3540938"/>
            <a:ext cx="2063931" cy="3714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C47A05-47ED-654F-8B84-683E729B5C8F}"/>
              </a:ext>
            </a:extLst>
          </p:cNvPr>
          <p:cNvSpPr txBox="1"/>
          <p:nvPr/>
        </p:nvSpPr>
        <p:spPr>
          <a:xfrm>
            <a:off x="582300" y="803867"/>
            <a:ext cx="7979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 the Shop page, users see company inventory (green button) and Concierge Live Marketplace inventory (blue button).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company inventory is available for an event, it will always show first (before Concierge Live Marketplace inventory).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you locate an event of interest, click the green (company tickets) button or the blue (Concierge Live Marketplace inventory). </a:t>
            </a:r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451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Requesting Tickets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7400" y="754471"/>
            <a:ext cx="797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an event of interest is selected users see a ticket overview including available tickets, their location, if they are accepting business or personal requests and who manages the tickets.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F4C531-7A9F-194F-AFFC-61D73A678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721846"/>
            <a:ext cx="8572500" cy="389195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A2F56CE8-4EF7-0548-B3A6-98F126407234}"/>
              </a:ext>
            </a:extLst>
          </p:cNvPr>
          <p:cNvSpPr/>
          <p:nvPr/>
        </p:nvSpPr>
        <p:spPr>
          <a:xfrm>
            <a:off x="4865077" y="2497015"/>
            <a:ext cx="1113692" cy="5744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800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Requesting Tickets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76900" y="1785736"/>
            <a:ext cx="32904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In addition to ticket details, users can see the ticket admin who manages the tickets.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admin determine which requesters gets tickets.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0" y="4657990"/>
            <a:ext cx="353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User can see if tickets are available for business and/or personal use.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tickets are identified, select a ticket quantity, then click “add to cart”.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7</a:t>
            </a:fld>
            <a:endParaRPr lang="en-US"/>
          </a:p>
        </p:txBody>
      </p:sp>
      <p:pic>
        <p:nvPicPr>
          <p:cNvPr id="9" name="Picture 8" descr="Screen Shot 2015-09-04 at 11.21.08 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891232"/>
            <a:ext cx="3683000" cy="1079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1F0BE5-B283-0C40-B3D1-122D7430C4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177" y="1114136"/>
            <a:ext cx="5447723" cy="3047811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A59CC753-78E4-B940-8B0B-03DE7D2AFA18}"/>
              </a:ext>
            </a:extLst>
          </p:cNvPr>
          <p:cNvSpPr/>
          <p:nvPr/>
        </p:nvSpPr>
        <p:spPr>
          <a:xfrm>
            <a:off x="1476103" y="2560320"/>
            <a:ext cx="1045028" cy="4441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8099AD2-EEB1-8A47-A3C8-1E4D9D2C42B2}"/>
              </a:ext>
            </a:extLst>
          </p:cNvPr>
          <p:cNvSpPr/>
          <p:nvPr/>
        </p:nvSpPr>
        <p:spPr>
          <a:xfrm>
            <a:off x="457200" y="5277394"/>
            <a:ext cx="1476103" cy="6933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1F61D79-890E-E748-87AC-C9534816D603}"/>
              </a:ext>
            </a:extLst>
          </p:cNvPr>
          <p:cNvSpPr/>
          <p:nvPr/>
        </p:nvSpPr>
        <p:spPr>
          <a:xfrm>
            <a:off x="2155373" y="5434149"/>
            <a:ext cx="1854926" cy="4180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135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Requesting Tickets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710161"/>
            <a:ext cx="8102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tickets are available for “Business” and “Personal” requests, users select how the tickets will be used.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tickets are only available for either business or personal requests, this step will not appear.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In this case, the user will be using the tickets for business use, so select “Business”.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39403"/>
            <a:ext cx="810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tickets are selected, they are added to the user’s cart.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Users can continue shopping or check out. In this example, click “I’m done, check out”. </a:t>
            </a:r>
          </a:p>
          <a:p>
            <a:endParaRPr lang="en-US" sz="1600" b="1" i="1" dirty="0">
              <a:solidFill>
                <a:srgbClr val="00009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8</a:t>
            </a:fld>
            <a:endParaRPr lang="en-US"/>
          </a:p>
        </p:txBody>
      </p:sp>
      <p:pic>
        <p:nvPicPr>
          <p:cNvPr id="9" name="Picture 8" descr="Screen Shot 2015-09-04 at 11.23.12 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033601"/>
            <a:ext cx="7416800" cy="1408100"/>
          </a:xfrm>
          <a:prstGeom prst="rect">
            <a:avLst/>
          </a:prstGeom>
        </p:spPr>
      </p:pic>
      <p:pic>
        <p:nvPicPr>
          <p:cNvPr id="10" name="Picture 9" descr="Screen Shot 2015-09-04 at 11.23.23 AM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419600"/>
            <a:ext cx="8229600" cy="1936752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55A1336F-8ABE-F647-8E62-F3286D10B474}"/>
              </a:ext>
            </a:extLst>
          </p:cNvPr>
          <p:cNvSpPr/>
          <p:nvPr/>
        </p:nvSpPr>
        <p:spPr>
          <a:xfrm>
            <a:off x="1033780" y="5040232"/>
            <a:ext cx="2465323" cy="6412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C51E56F-8A5A-EE45-A99A-81635D1F200D}"/>
              </a:ext>
            </a:extLst>
          </p:cNvPr>
          <p:cNvSpPr/>
          <p:nvPr/>
        </p:nvSpPr>
        <p:spPr>
          <a:xfrm>
            <a:off x="1178813" y="2503535"/>
            <a:ext cx="1087628" cy="4682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981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Requesting Tickets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48205"/>
            <a:ext cx="797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Depending on company settings, users can be required to accept policies before they can check out.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D10FEB83-4469-2942-8A98-2AA3078F5D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69" y="1525080"/>
            <a:ext cx="8501331" cy="240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8182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5342</TotalTime>
  <Words>1516</Words>
  <Application>Microsoft Macintosh PowerPoint</Application>
  <PresentationFormat>On-screen Show (4:3)</PresentationFormat>
  <Paragraphs>147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Login</vt:lpstr>
      <vt:lpstr>Registration</vt:lpstr>
      <vt:lpstr>Home Page</vt:lpstr>
      <vt:lpstr>Requesting Tickets</vt:lpstr>
      <vt:lpstr>Requesting Tickets </vt:lpstr>
      <vt:lpstr>Requesting Tickets</vt:lpstr>
      <vt:lpstr>Requesting Tickets</vt:lpstr>
      <vt:lpstr>Requesting Tickets</vt:lpstr>
      <vt:lpstr>Requesting Tickets</vt:lpstr>
      <vt:lpstr>Requesting Tickets</vt:lpstr>
      <vt:lpstr>Requesting Tickets</vt:lpstr>
      <vt:lpstr>Requesting Tickets</vt:lpstr>
      <vt:lpstr>Requesting Tickets</vt:lpstr>
      <vt:lpstr>Requesting Tickets</vt:lpstr>
      <vt:lpstr>Requesting Tickets</vt:lpstr>
      <vt:lpstr>Requesting Tickets</vt:lpstr>
      <vt:lpstr>Requesting Tickets</vt:lpstr>
      <vt:lpstr>Requesting Tickets</vt:lpstr>
      <vt:lpstr>Requesting Tickets</vt:lpstr>
      <vt:lpstr>Requesting Tickets</vt:lpstr>
      <vt:lpstr>Requesting Tickets</vt:lpstr>
      <vt:lpstr>Requesting Tickets</vt:lpstr>
      <vt:lpstr>Support</vt:lpstr>
    </vt:vector>
  </TitlesOfParts>
  <Company>Concierge 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Inventory – Figure 1 &amp; 2 </dc:title>
  <dc:creator>Hannah Wilcher</dc:creator>
  <cp:lastModifiedBy>Alec Coughlin</cp:lastModifiedBy>
  <cp:revision>242</cp:revision>
  <cp:lastPrinted>2018-10-12T16:27:52Z</cp:lastPrinted>
  <dcterms:created xsi:type="dcterms:W3CDTF">2013-07-11T18:15:39Z</dcterms:created>
  <dcterms:modified xsi:type="dcterms:W3CDTF">2020-05-20T14:17:10Z</dcterms:modified>
</cp:coreProperties>
</file>