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65" r:id="rId2"/>
    <p:sldId id="266" r:id="rId3"/>
    <p:sldId id="271" r:id="rId4"/>
    <p:sldId id="26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4"/>
    <p:restoredTop sz="94681"/>
  </p:normalViewPr>
  <p:slideViewPr>
    <p:cSldViewPr snapToGrid="0" snapToObjects="1">
      <p:cViewPr varScale="1">
        <p:scale>
          <a:sx n="128" d="100"/>
          <a:sy n="128" d="100"/>
        </p:scale>
        <p:origin x="32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BA3F1D-BD7B-904E-9F81-DBA831EE9B39}" type="datetimeFigureOut">
              <a:rPr lang="en-US" smtClean="0"/>
              <a:t>5/26/20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18387-913B-A84E-AF70-EDA9895ABF8D}" type="slidenum">
              <a:rPr lang="en-US" smtClean="0"/>
              <a:t>‹#›</a:t>
            </a:fld>
            <a:endParaRPr lang="en-US"/>
          </a:p>
        </p:txBody>
      </p:sp>
    </p:spTree>
    <p:extLst>
      <p:ext uri="{BB962C8B-B14F-4D97-AF65-F5344CB8AC3E}">
        <p14:creationId xmlns:p14="http://schemas.microsoft.com/office/powerpoint/2010/main" val="1674509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237728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55940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CD2CC-78CE-BE48-BF4C-36B3341CB3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29EDB7-8809-1643-9F79-239FB0A36C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69F44C-968B-6441-86D3-817EF3B4D154}"/>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5" name="Footer Placeholder 4">
            <a:extLst>
              <a:ext uri="{FF2B5EF4-FFF2-40B4-BE49-F238E27FC236}">
                <a16:creationId xmlns:a16="http://schemas.microsoft.com/office/drawing/2014/main" id="{D166D4EA-DDA8-7849-B9A8-2CCB182C24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74ABC-336A-8141-8106-A30109B68100}"/>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3769623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5BBFD-DBDA-D44A-95F5-740B6F2FB6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F3B032-3C22-7F4A-8F38-34DEA945515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0AE57B-F763-A64F-939A-4A71036FC405}"/>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5" name="Footer Placeholder 4">
            <a:extLst>
              <a:ext uri="{FF2B5EF4-FFF2-40B4-BE49-F238E27FC236}">
                <a16:creationId xmlns:a16="http://schemas.microsoft.com/office/drawing/2014/main" id="{68BE4E60-9D20-264E-BCB8-B10C981E7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20E1FB-1ABE-EB4D-B330-CF85FE131A1A}"/>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4183527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207439-BFCB-A940-81E5-DB878CD8D7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663481-3DBF-0E49-89F0-122522A1B8D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1A9F7-3B59-EF44-8F46-D1A7ABE3CA8C}"/>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5" name="Footer Placeholder 4">
            <a:extLst>
              <a:ext uri="{FF2B5EF4-FFF2-40B4-BE49-F238E27FC236}">
                <a16:creationId xmlns:a16="http://schemas.microsoft.com/office/drawing/2014/main" id="{8F9742E0-096C-4942-8BAD-F87F000475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CF0DA0-FD1E-7540-8EF2-554535978952}"/>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2785820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7A622-E225-2347-B357-970924EB98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E89E16-705B-C04D-BC02-00E0BAC9345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D18666-CFE6-254F-BD5E-4B07BE97A24F}"/>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5" name="Footer Placeholder 4">
            <a:extLst>
              <a:ext uri="{FF2B5EF4-FFF2-40B4-BE49-F238E27FC236}">
                <a16:creationId xmlns:a16="http://schemas.microsoft.com/office/drawing/2014/main" id="{9E8BF5BA-43C4-8346-B5C0-D81FFCDF9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8B73A-5E0C-6742-84F8-1008EA903E12}"/>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412207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712AF-79F9-1348-87D4-44612E7641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90470F-A094-044A-8894-365A42D95F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6DC173-C387-F044-8424-E4D9FC017A73}"/>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5" name="Footer Placeholder 4">
            <a:extLst>
              <a:ext uri="{FF2B5EF4-FFF2-40B4-BE49-F238E27FC236}">
                <a16:creationId xmlns:a16="http://schemas.microsoft.com/office/drawing/2014/main" id="{95F0AAAC-CF6C-EE40-BAA8-7BDF56DA37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84D-FF30-9C4E-B68F-23E51BCC6860}"/>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3077846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CE09B-CAC0-2647-A0C6-873EC94B23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572CA0-D5BE-DB4A-BF4E-446548F9156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7C5C14-E044-4C4F-954C-262C5924E13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194C54-5641-7840-A5AE-AAA26555930D}"/>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6" name="Footer Placeholder 5">
            <a:extLst>
              <a:ext uri="{FF2B5EF4-FFF2-40B4-BE49-F238E27FC236}">
                <a16:creationId xmlns:a16="http://schemas.microsoft.com/office/drawing/2014/main" id="{37D0CFDB-6BE7-C043-BB35-C943E0709D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2B7569-1860-A843-B078-502669AECF6E}"/>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4017849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708F7-AC18-2447-96FC-2DE92E6942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F3FBA9-E53E-2F4C-8D44-0B065280E3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D5151DC-CBD7-E24A-87E8-86D17B3F5AF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D52570-303B-B142-B1E0-73CD3280CC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F8B61C-2B0C-D849-BD91-A9CF45F06AB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EFBD9-087B-C848-8314-A75864BC9CFC}"/>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8" name="Footer Placeholder 7">
            <a:extLst>
              <a:ext uri="{FF2B5EF4-FFF2-40B4-BE49-F238E27FC236}">
                <a16:creationId xmlns:a16="http://schemas.microsoft.com/office/drawing/2014/main" id="{4906A6A4-BE11-2044-A6C0-F4FA8AEE44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0A73FA-D098-BB48-96B9-098203C6C456}"/>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3515761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737B-216E-BE46-A57E-4FE97B2968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2FC920-55A8-8E41-9581-D4EA4202B770}"/>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4" name="Footer Placeholder 3">
            <a:extLst>
              <a:ext uri="{FF2B5EF4-FFF2-40B4-BE49-F238E27FC236}">
                <a16:creationId xmlns:a16="http://schemas.microsoft.com/office/drawing/2014/main" id="{781639A1-DC36-9544-9BB5-86CBD8B8C8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4378BC-FD91-434D-AD2D-CFE82D799812}"/>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173356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00DB0C-5658-6F4C-A0F7-17247B637137}"/>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3" name="Footer Placeholder 2">
            <a:extLst>
              <a:ext uri="{FF2B5EF4-FFF2-40B4-BE49-F238E27FC236}">
                <a16:creationId xmlns:a16="http://schemas.microsoft.com/office/drawing/2014/main" id="{DCD42A41-ADCC-9D47-812B-BFE3660267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FF002-B9F0-444E-9033-8D4DC53E338A}"/>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3157858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2CA2F-62F9-1A43-A912-BEE618848A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746A62-7EAB-C043-8580-C89F6EC7DF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50B0C4-EEE0-F949-A88E-F705F18CF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88BAF79-E84F-EA4E-A155-9ADAA10BE15F}"/>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6" name="Footer Placeholder 5">
            <a:extLst>
              <a:ext uri="{FF2B5EF4-FFF2-40B4-BE49-F238E27FC236}">
                <a16:creationId xmlns:a16="http://schemas.microsoft.com/office/drawing/2014/main" id="{D8EC564B-DECC-3144-AF9D-32463A2F91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0F409B-9D63-0948-8213-31AE82EEDD3D}"/>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465181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6823-D095-1249-BB2C-9B3BD6954D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010B7E-806A-9047-B662-84BF07E710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2D6E12-A4DB-B341-87C1-FCCE372186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AE06311-53A0-E840-BA0E-1962563F2DDF}"/>
              </a:ext>
            </a:extLst>
          </p:cNvPr>
          <p:cNvSpPr>
            <a:spLocks noGrp="1"/>
          </p:cNvSpPr>
          <p:nvPr>
            <p:ph type="dt" sz="half" idx="10"/>
          </p:nvPr>
        </p:nvSpPr>
        <p:spPr/>
        <p:txBody>
          <a:bodyPr/>
          <a:lstStyle/>
          <a:p>
            <a:fld id="{9528F872-EA88-0141-BA41-B375B542B7C7}" type="datetimeFigureOut">
              <a:rPr lang="en-US" smtClean="0"/>
              <a:t>5/26/20</a:t>
            </a:fld>
            <a:endParaRPr lang="en-US"/>
          </a:p>
        </p:txBody>
      </p:sp>
      <p:sp>
        <p:nvSpPr>
          <p:cNvPr id="6" name="Footer Placeholder 5">
            <a:extLst>
              <a:ext uri="{FF2B5EF4-FFF2-40B4-BE49-F238E27FC236}">
                <a16:creationId xmlns:a16="http://schemas.microsoft.com/office/drawing/2014/main" id="{87014CFC-0D5E-F349-A18C-65A9E6868C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3FF7BC-ECC7-3143-86A5-E569CC45A3BE}"/>
              </a:ext>
            </a:extLst>
          </p:cNvPr>
          <p:cNvSpPr>
            <a:spLocks noGrp="1"/>
          </p:cNvSpPr>
          <p:nvPr>
            <p:ph type="sldNum" sz="quarter" idx="12"/>
          </p:nvPr>
        </p:nvSpPr>
        <p:spPr/>
        <p:txBody>
          <a:bodyPr/>
          <a:lstStyle/>
          <a:p>
            <a:fld id="{4CBE770B-A374-AA48-A96C-BF29DEA2C8B1}" type="slidenum">
              <a:rPr lang="en-US" smtClean="0"/>
              <a:t>‹#›</a:t>
            </a:fld>
            <a:endParaRPr lang="en-US"/>
          </a:p>
        </p:txBody>
      </p:sp>
    </p:spTree>
    <p:extLst>
      <p:ext uri="{BB962C8B-B14F-4D97-AF65-F5344CB8AC3E}">
        <p14:creationId xmlns:p14="http://schemas.microsoft.com/office/powerpoint/2010/main" val="1624579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96D79-1155-684B-B1B6-D1EDB186D8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24690A-0FDD-3C4A-8129-7973A876CE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A73316-8724-CA49-9F11-1200089C44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28F872-EA88-0141-BA41-B375B542B7C7}" type="datetimeFigureOut">
              <a:rPr lang="en-US" smtClean="0"/>
              <a:t>5/26/20</a:t>
            </a:fld>
            <a:endParaRPr lang="en-US"/>
          </a:p>
        </p:txBody>
      </p:sp>
      <p:sp>
        <p:nvSpPr>
          <p:cNvPr id="5" name="Footer Placeholder 4">
            <a:extLst>
              <a:ext uri="{FF2B5EF4-FFF2-40B4-BE49-F238E27FC236}">
                <a16:creationId xmlns:a16="http://schemas.microsoft.com/office/drawing/2014/main" id="{A72102EC-EBC9-4446-905C-94E5B9A26B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BA0224-C954-154B-992F-EA8180CD3B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E770B-A374-AA48-A96C-BF29DEA2C8B1}" type="slidenum">
              <a:rPr lang="en-US" smtClean="0"/>
              <a:t>‹#›</a:t>
            </a:fld>
            <a:endParaRPr lang="en-US"/>
          </a:p>
        </p:txBody>
      </p:sp>
    </p:spTree>
    <p:extLst>
      <p:ext uri="{BB962C8B-B14F-4D97-AF65-F5344CB8AC3E}">
        <p14:creationId xmlns:p14="http://schemas.microsoft.com/office/powerpoint/2010/main" val="2534964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101148"/>
            <a:ext cx="8229600" cy="516949"/>
          </a:xfrm>
        </p:spPr>
        <p:txBody>
          <a:bodyPr>
            <a:noAutofit/>
          </a:bodyPr>
          <a:lstStyle/>
          <a:p>
            <a:pPr algn="ctr"/>
            <a:r>
              <a:rPr lang="en-US" sz="2800" b="1" dirty="0">
                <a:solidFill>
                  <a:srgbClr val="000090"/>
                </a:solidFill>
              </a:rPr>
              <a:t>Configure – Billing</a:t>
            </a:r>
          </a:p>
        </p:txBody>
      </p:sp>
      <p:sp>
        <p:nvSpPr>
          <p:cNvPr id="10" name="TextBox 9"/>
          <p:cNvSpPr txBox="1"/>
          <p:nvPr/>
        </p:nvSpPr>
        <p:spPr>
          <a:xfrm>
            <a:off x="780585" y="618093"/>
            <a:ext cx="10573216" cy="584776"/>
          </a:xfrm>
          <a:prstGeom prst="rect">
            <a:avLst/>
          </a:prstGeom>
          <a:noFill/>
        </p:spPr>
        <p:txBody>
          <a:bodyPr wrap="square" rtlCol="0">
            <a:spAutoFit/>
          </a:bodyPr>
          <a:lstStyle/>
          <a:p>
            <a:pPr marL="285750" indent="-285750">
              <a:buFont typeface="Arial"/>
              <a:buChar char="•"/>
            </a:pPr>
            <a:r>
              <a:rPr lang="en-US" sz="1600" dirty="0">
                <a:solidFill>
                  <a:srgbClr val="000090"/>
                </a:solidFill>
              </a:rPr>
              <a:t>To configure tickets for an entire event, go to the Manage page, find the event, click the wheel icon to the right of the event and then click “Configure…”. </a:t>
            </a:r>
          </a:p>
        </p:txBody>
      </p:sp>
      <p:sp>
        <p:nvSpPr>
          <p:cNvPr id="5" name="Rectangle 4"/>
          <p:cNvSpPr/>
          <p:nvPr/>
        </p:nvSpPr>
        <p:spPr>
          <a:xfrm>
            <a:off x="780586" y="2338312"/>
            <a:ext cx="10573214" cy="1077218"/>
          </a:xfrm>
          <a:prstGeom prst="rect">
            <a:avLst/>
          </a:prstGeom>
        </p:spPr>
        <p:txBody>
          <a:bodyPr wrap="square">
            <a:spAutoFit/>
          </a:bodyPr>
          <a:lstStyle/>
          <a:p>
            <a:pPr marL="285750" indent="-285750">
              <a:buFont typeface="Arial"/>
              <a:buChar char="•"/>
            </a:pPr>
            <a:r>
              <a:rPr lang="en-US" sz="1600" dirty="0">
                <a:solidFill>
                  <a:srgbClr val="000090"/>
                </a:solidFill>
              </a:rPr>
              <a:t>To configure a certain ticket group or individual tickets within an event, go to the Manage page, find the event and click the ticket icon to view tickets for the event. </a:t>
            </a:r>
          </a:p>
          <a:p>
            <a:pPr marL="285750" indent="-285750">
              <a:buFont typeface="Arial"/>
              <a:buChar char="•"/>
            </a:pPr>
            <a:r>
              <a:rPr lang="en-US" sz="1600" dirty="0">
                <a:solidFill>
                  <a:srgbClr val="000090"/>
                </a:solidFill>
              </a:rPr>
              <a:t>Once in the event, click the “cog” icon next to the ticket group to edit an entire ticket group or click individual tickets to configure, then select “configure…”.</a:t>
            </a:r>
          </a:p>
        </p:txBody>
      </p:sp>
      <p:sp>
        <p:nvSpPr>
          <p:cNvPr id="3" name="Slide Number Placeholder 2"/>
          <p:cNvSpPr>
            <a:spLocks noGrp="1"/>
          </p:cNvSpPr>
          <p:nvPr>
            <p:ph type="sldNum" sz="quarter" idx="12"/>
          </p:nvPr>
        </p:nvSpPr>
        <p:spPr/>
        <p:txBody>
          <a:bodyPr/>
          <a:lstStyle/>
          <a:p>
            <a:fld id="{C3D8A578-C7BF-B347-BF1C-C78E034F6DA9}" type="slidenum">
              <a:rPr lang="en-US" smtClean="0"/>
              <a:t>1</a:t>
            </a:fld>
            <a:endParaRPr lang="en-US"/>
          </a:p>
        </p:txBody>
      </p:sp>
      <p:pic>
        <p:nvPicPr>
          <p:cNvPr id="6" name="Picture 5" descr="A close up of a logo&#13;&#10;&#13;&#10;Description automatically generated">
            <a:extLst>
              <a:ext uri="{FF2B5EF4-FFF2-40B4-BE49-F238E27FC236}">
                <a16:creationId xmlns:a16="http://schemas.microsoft.com/office/drawing/2014/main" id="{7E6881B5-28E0-FB40-9D51-531423868365}"/>
              </a:ext>
            </a:extLst>
          </p:cNvPr>
          <p:cNvPicPr>
            <a:picLocks noChangeAspect="1"/>
          </p:cNvPicPr>
          <p:nvPr/>
        </p:nvPicPr>
        <p:blipFill>
          <a:blip r:embed="rId3"/>
          <a:stretch>
            <a:fillRect/>
          </a:stretch>
        </p:blipFill>
        <p:spPr>
          <a:xfrm>
            <a:off x="1159728" y="1391408"/>
            <a:ext cx="10103004" cy="946838"/>
          </a:xfrm>
          <a:prstGeom prst="rect">
            <a:avLst/>
          </a:prstGeom>
        </p:spPr>
      </p:pic>
      <p:pic>
        <p:nvPicPr>
          <p:cNvPr id="13" name="Picture 12" descr="A screenshot of a cell phone&#13;&#10;&#13;&#10;Description automatically generated">
            <a:extLst>
              <a:ext uri="{FF2B5EF4-FFF2-40B4-BE49-F238E27FC236}">
                <a16:creationId xmlns:a16="http://schemas.microsoft.com/office/drawing/2014/main" id="{E3EBFF32-384F-0144-86ED-92E98A7ABA23}"/>
              </a:ext>
            </a:extLst>
          </p:cNvPr>
          <p:cNvPicPr>
            <a:picLocks noChangeAspect="1"/>
          </p:cNvPicPr>
          <p:nvPr/>
        </p:nvPicPr>
        <p:blipFill>
          <a:blip r:embed="rId4"/>
          <a:stretch>
            <a:fillRect/>
          </a:stretch>
        </p:blipFill>
        <p:spPr>
          <a:xfrm>
            <a:off x="1159726" y="3463694"/>
            <a:ext cx="10194073" cy="3316147"/>
          </a:xfrm>
          <a:prstGeom prst="rect">
            <a:avLst/>
          </a:prstGeom>
        </p:spPr>
      </p:pic>
      <p:sp>
        <p:nvSpPr>
          <p:cNvPr id="14" name="Oval 13">
            <a:extLst>
              <a:ext uri="{FF2B5EF4-FFF2-40B4-BE49-F238E27FC236}">
                <a16:creationId xmlns:a16="http://schemas.microsoft.com/office/drawing/2014/main" id="{E2418001-FAB0-EF4E-B938-F71D3ED837B3}"/>
              </a:ext>
            </a:extLst>
          </p:cNvPr>
          <p:cNvSpPr/>
          <p:nvPr/>
        </p:nvSpPr>
        <p:spPr>
          <a:xfrm>
            <a:off x="1159725" y="5889438"/>
            <a:ext cx="1046946" cy="18505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A4FED0D6-93FD-1448-8F51-C33C5AECCABD}"/>
              </a:ext>
            </a:extLst>
          </p:cNvPr>
          <p:cNvSpPr/>
          <p:nvPr/>
        </p:nvSpPr>
        <p:spPr>
          <a:xfrm>
            <a:off x="10805099" y="1658008"/>
            <a:ext cx="379574" cy="45018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39D32C2-BA9A-6B4C-BEF7-9DB6C19CC2F1}"/>
              </a:ext>
            </a:extLst>
          </p:cNvPr>
          <p:cNvSpPr/>
          <p:nvPr/>
        </p:nvSpPr>
        <p:spPr>
          <a:xfrm>
            <a:off x="10777860" y="4723052"/>
            <a:ext cx="434051" cy="27779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60D3A1F-AC53-7747-B802-4ADCF0991E4E}"/>
              </a:ext>
            </a:extLst>
          </p:cNvPr>
          <p:cNvSpPr/>
          <p:nvPr/>
        </p:nvSpPr>
        <p:spPr>
          <a:xfrm>
            <a:off x="9100457" y="1753540"/>
            <a:ext cx="881743" cy="2543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88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DA98D7C4-741C-B546-9AD7-7CB8EB2AC48F}"/>
              </a:ext>
            </a:extLst>
          </p:cNvPr>
          <p:cNvSpPr>
            <a:spLocks noGrp="1"/>
          </p:cNvSpPr>
          <p:nvPr>
            <p:ph type="title"/>
          </p:nvPr>
        </p:nvSpPr>
        <p:spPr>
          <a:xfrm>
            <a:off x="1981200" y="101148"/>
            <a:ext cx="8229600" cy="516949"/>
          </a:xfrm>
        </p:spPr>
        <p:txBody>
          <a:bodyPr>
            <a:noAutofit/>
          </a:bodyPr>
          <a:lstStyle/>
          <a:p>
            <a:pPr algn="ctr"/>
            <a:r>
              <a:rPr lang="en-US" sz="2800" b="1" dirty="0">
                <a:solidFill>
                  <a:srgbClr val="000090"/>
                </a:solidFill>
              </a:rPr>
              <a:t>Configure – Billing</a:t>
            </a:r>
          </a:p>
        </p:txBody>
      </p:sp>
      <p:sp>
        <p:nvSpPr>
          <p:cNvPr id="13" name="Rectangle 12">
            <a:extLst>
              <a:ext uri="{FF2B5EF4-FFF2-40B4-BE49-F238E27FC236}">
                <a16:creationId xmlns:a16="http://schemas.microsoft.com/office/drawing/2014/main" id="{4146AE78-611A-E046-B2BE-841E136EF19A}"/>
              </a:ext>
            </a:extLst>
          </p:cNvPr>
          <p:cNvSpPr/>
          <p:nvPr/>
        </p:nvSpPr>
        <p:spPr>
          <a:xfrm>
            <a:off x="842185" y="1135046"/>
            <a:ext cx="5665130" cy="3970318"/>
          </a:xfrm>
          <a:prstGeom prst="rect">
            <a:avLst/>
          </a:prstGeom>
        </p:spPr>
        <p:txBody>
          <a:bodyPr wrap="square">
            <a:spAutoFit/>
          </a:bodyPr>
          <a:lstStyle/>
          <a:p>
            <a:pPr marL="285750" indent="-285750">
              <a:buFont typeface="Arial"/>
              <a:buChar char="•"/>
            </a:pPr>
            <a:r>
              <a:rPr lang="en-US" dirty="0">
                <a:solidFill>
                  <a:srgbClr val="000090"/>
                </a:solidFill>
              </a:rPr>
              <a:t>When a company charges business units for ticket usage, ticket admin can require users to pay for tickets. Billing options are based on your preferences, but they can be changed for specific tickets. </a:t>
            </a:r>
          </a:p>
          <a:p>
            <a:pPr marL="285750" indent="-285750">
              <a:buFont typeface="Arial"/>
              <a:buChar char="•"/>
            </a:pPr>
            <a:r>
              <a:rPr lang="en-US" dirty="0">
                <a:solidFill>
                  <a:srgbClr val="000090"/>
                </a:solidFill>
              </a:rPr>
              <a:t>Please note, business and personal use are different billing options. Ticket admin can update one or both. If a billing configuration is applied for business ticket use and not for personal ticket use, users will not be required to complete a billing step for personal ticket use. </a:t>
            </a:r>
          </a:p>
          <a:p>
            <a:pPr marL="285750" indent="-285750">
              <a:buFont typeface="Arial"/>
              <a:buChar char="•"/>
            </a:pPr>
            <a:r>
              <a:rPr lang="en-US" dirty="0">
                <a:solidFill>
                  <a:srgbClr val="000090"/>
                </a:solidFill>
              </a:rPr>
              <a:t>For business use, click on the “! No cost” next to Business.</a:t>
            </a:r>
          </a:p>
          <a:p>
            <a:pPr marL="285750" indent="-285750">
              <a:buFont typeface="Arial"/>
              <a:buChar char="•"/>
            </a:pPr>
            <a:r>
              <a:rPr lang="en-US" dirty="0">
                <a:solidFill>
                  <a:srgbClr val="000090"/>
                </a:solidFill>
              </a:rPr>
              <a:t>For personal use, click on the “! No cost” next to Personal.</a:t>
            </a:r>
          </a:p>
        </p:txBody>
      </p:sp>
      <p:pic>
        <p:nvPicPr>
          <p:cNvPr id="5" name="Picture 4" descr="A screenshot of a cell phone&#10;&#10;Description automatically generated">
            <a:extLst>
              <a:ext uri="{FF2B5EF4-FFF2-40B4-BE49-F238E27FC236}">
                <a16:creationId xmlns:a16="http://schemas.microsoft.com/office/drawing/2014/main" id="{08C7BBB8-7295-6F43-837D-087BD0FDCB52}"/>
              </a:ext>
            </a:extLst>
          </p:cNvPr>
          <p:cNvPicPr>
            <a:picLocks noChangeAspect="1"/>
          </p:cNvPicPr>
          <p:nvPr/>
        </p:nvPicPr>
        <p:blipFill>
          <a:blip r:embed="rId2"/>
          <a:stretch>
            <a:fillRect/>
          </a:stretch>
        </p:blipFill>
        <p:spPr>
          <a:xfrm>
            <a:off x="6507315" y="1237784"/>
            <a:ext cx="5637017" cy="4877419"/>
          </a:xfrm>
          <a:prstGeom prst="rect">
            <a:avLst/>
          </a:prstGeom>
        </p:spPr>
      </p:pic>
      <p:sp>
        <p:nvSpPr>
          <p:cNvPr id="10" name="Oval 9">
            <a:extLst>
              <a:ext uri="{FF2B5EF4-FFF2-40B4-BE49-F238E27FC236}">
                <a16:creationId xmlns:a16="http://schemas.microsoft.com/office/drawing/2014/main" id="{4AD9BF0D-C537-6D4B-A056-B7E1EB80F3C3}"/>
              </a:ext>
            </a:extLst>
          </p:cNvPr>
          <p:cNvSpPr/>
          <p:nvPr/>
        </p:nvSpPr>
        <p:spPr>
          <a:xfrm>
            <a:off x="7690623" y="5270821"/>
            <a:ext cx="2059663" cy="63302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513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3;&#10;&#13;&#10;Description automatically generated">
            <a:extLst>
              <a:ext uri="{FF2B5EF4-FFF2-40B4-BE49-F238E27FC236}">
                <a16:creationId xmlns:a16="http://schemas.microsoft.com/office/drawing/2014/main" id="{D23124EB-881E-564B-A8E2-9F271A40FA14}"/>
              </a:ext>
            </a:extLst>
          </p:cNvPr>
          <p:cNvPicPr>
            <a:picLocks noChangeAspect="1"/>
          </p:cNvPicPr>
          <p:nvPr/>
        </p:nvPicPr>
        <p:blipFill>
          <a:blip r:embed="rId3"/>
          <a:stretch>
            <a:fillRect/>
          </a:stretch>
        </p:blipFill>
        <p:spPr>
          <a:xfrm>
            <a:off x="1856636" y="2408819"/>
            <a:ext cx="8125564" cy="3903109"/>
          </a:xfrm>
          <a:prstGeom prst="rect">
            <a:avLst/>
          </a:prstGeom>
        </p:spPr>
      </p:pic>
      <p:sp>
        <p:nvSpPr>
          <p:cNvPr id="5" name="Slide Number Placeholder 4"/>
          <p:cNvSpPr>
            <a:spLocks noGrp="1"/>
          </p:cNvSpPr>
          <p:nvPr>
            <p:ph type="sldNum" sz="quarter" idx="12"/>
          </p:nvPr>
        </p:nvSpPr>
        <p:spPr/>
        <p:txBody>
          <a:bodyPr/>
          <a:lstStyle/>
          <a:p>
            <a:fld id="{10D76F1F-F32F-F74B-8A18-41FB91E2F4E6}" type="slidenum">
              <a:rPr lang="en-US" smtClean="0"/>
              <a:t>3</a:t>
            </a:fld>
            <a:endParaRPr lang="en-US"/>
          </a:p>
        </p:txBody>
      </p:sp>
      <p:sp>
        <p:nvSpPr>
          <p:cNvPr id="7" name="Title 3">
            <a:extLst>
              <a:ext uri="{FF2B5EF4-FFF2-40B4-BE49-F238E27FC236}">
                <a16:creationId xmlns:a16="http://schemas.microsoft.com/office/drawing/2014/main" id="{EA4184C1-BB0C-1841-834D-E64AB38BCE66}"/>
              </a:ext>
            </a:extLst>
          </p:cNvPr>
          <p:cNvSpPr txBox="1">
            <a:spLocks/>
          </p:cNvSpPr>
          <p:nvPr/>
        </p:nvSpPr>
        <p:spPr>
          <a:xfrm>
            <a:off x="1981200" y="101148"/>
            <a:ext cx="8229600" cy="5169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rgbClr val="000090"/>
                </a:solidFill>
              </a:rPr>
              <a:t>Configure – Billing</a:t>
            </a:r>
          </a:p>
        </p:txBody>
      </p:sp>
      <p:sp>
        <p:nvSpPr>
          <p:cNvPr id="8" name="Rectangle 7">
            <a:extLst>
              <a:ext uri="{FF2B5EF4-FFF2-40B4-BE49-F238E27FC236}">
                <a16:creationId xmlns:a16="http://schemas.microsoft.com/office/drawing/2014/main" id="{6893052C-0160-0349-A960-999D31D346AB}"/>
              </a:ext>
            </a:extLst>
          </p:cNvPr>
          <p:cNvSpPr/>
          <p:nvPr/>
        </p:nvSpPr>
        <p:spPr>
          <a:xfrm>
            <a:off x="809393" y="618097"/>
            <a:ext cx="10573214" cy="1477328"/>
          </a:xfrm>
          <a:prstGeom prst="rect">
            <a:avLst/>
          </a:prstGeom>
        </p:spPr>
        <p:txBody>
          <a:bodyPr wrap="square">
            <a:spAutoFit/>
          </a:bodyPr>
          <a:lstStyle/>
          <a:p>
            <a:pPr marL="285750" indent="-285750">
              <a:buFont typeface="Arial"/>
              <a:buChar char="•"/>
            </a:pPr>
            <a:r>
              <a:rPr lang="en-US" dirty="0">
                <a:solidFill>
                  <a:srgbClr val="000090"/>
                </a:solidFill>
              </a:rPr>
              <a:t>For business use, ticket admin will be able to input how much they want to charge per ticket as well as the type of payment method they would like accepted and the timing of when the user will be charged.</a:t>
            </a:r>
          </a:p>
          <a:p>
            <a:pPr marL="285750" indent="-285750">
              <a:buFont typeface="Arial"/>
              <a:buChar char="•"/>
            </a:pPr>
            <a:r>
              <a:rPr lang="en-US" dirty="0">
                <a:solidFill>
                  <a:srgbClr val="000090"/>
                </a:solidFill>
              </a:rPr>
              <a:t>Ticket admin can pick whether they want to charge via cost center, credit card and/or Concierge Live’s internal bank payments.</a:t>
            </a:r>
          </a:p>
          <a:p>
            <a:pPr marL="285750" indent="-285750">
              <a:buFont typeface="Arial"/>
              <a:buChar char="•"/>
            </a:pPr>
            <a:r>
              <a:rPr lang="en-US" dirty="0">
                <a:solidFill>
                  <a:srgbClr val="000090"/>
                </a:solidFill>
              </a:rPr>
              <a:t>Once done updating the business use billing, click “Save”.</a:t>
            </a:r>
          </a:p>
        </p:txBody>
      </p:sp>
      <p:sp>
        <p:nvSpPr>
          <p:cNvPr id="9" name="Oval 8">
            <a:extLst>
              <a:ext uri="{FF2B5EF4-FFF2-40B4-BE49-F238E27FC236}">
                <a16:creationId xmlns:a16="http://schemas.microsoft.com/office/drawing/2014/main" id="{F2CE1283-0264-F34A-BBD4-D2157CA5432C}"/>
              </a:ext>
            </a:extLst>
          </p:cNvPr>
          <p:cNvSpPr/>
          <p:nvPr/>
        </p:nvSpPr>
        <p:spPr>
          <a:xfrm>
            <a:off x="3551379" y="5706539"/>
            <a:ext cx="896112" cy="53336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a:p>
        </p:txBody>
      </p:sp>
    </p:spTree>
    <p:extLst>
      <p:ext uri="{BB962C8B-B14F-4D97-AF65-F5344CB8AC3E}">
        <p14:creationId xmlns:p14="http://schemas.microsoft.com/office/powerpoint/2010/main" val="2987831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creenshot of a cell phone&#13;&#10;&#13;&#10;Description automatically generated">
            <a:extLst>
              <a:ext uri="{FF2B5EF4-FFF2-40B4-BE49-F238E27FC236}">
                <a16:creationId xmlns:a16="http://schemas.microsoft.com/office/drawing/2014/main" id="{F4A647C9-5F3C-0947-9A04-7F1C60B8018D}"/>
              </a:ext>
            </a:extLst>
          </p:cNvPr>
          <p:cNvPicPr>
            <a:picLocks noGrp="1" noChangeAspect="1"/>
          </p:cNvPicPr>
          <p:nvPr>
            <p:ph idx="1"/>
          </p:nvPr>
        </p:nvPicPr>
        <p:blipFill>
          <a:blip r:embed="rId2"/>
          <a:stretch>
            <a:fillRect/>
          </a:stretch>
        </p:blipFill>
        <p:spPr>
          <a:xfrm>
            <a:off x="1823939" y="2263698"/>
            <a:ext cx="7695842" cy="3940460"/>
          </a:xfrm>
        </p:spPr>
      </p:pic>
      <p:sp>
        <p:nvSpPr>
          <p:cNvPr id="4" name="Title 3">
            <a:extLst>
              <a:ext uri="{FF2B5EF4-FFF2-40B4-BE49-F238E27FC236}">
                <a16:creationId xmlns:a16="http://schemas.microsoft.com/office/drawing/2014/main" id="{E19D4AEF-8F91-C64E-BBBE-944954D85DE0}"/>
              </a:ext>
            </a:extLst>
          </p:cNvPr>
          <p:cNvSpPr>
            <a:spLocks noGrp="1"/>
          </p:cNvSpPr>
          <p:nvPr>
            <p:ph type="title"/>
          </p:nvPr>
        </p:nvSpPr>
        <p:spPr>
          <a:xfrm>
            <a:off x="1981200" y="101148"/>
            <a:ext cx="8229600" cy="516949"/>
          </a:xfrm>
        </p:spPr>
        <p:txBody>
          <a:bodyPr>
            <a:noAutofit/>
          </a:bodyPr>
          <a:lstStyle/>
          <a:p>
            <a:pPr algn="ctr"/>
            <a:r>
              <a:rPr lang="en-US" sz="2800" b="1" dirty="0">
                <a:solidFill>
                  <a:srgbClr val="000090"/>
                </a:solidFill>
              </a:rPr>
              <a:t>Configure – Billing</a:t>
            </a:r>
          </a:p>
        </p:txBody>
      </p:sp>
      <p:sp>
        <p:nvSpPr>
          <p:cNvPr id="8" name="Rectangle 7">
            <a:extLst>
              <a:ext uri="{FF2B5EF4-FFF2-40B4-BE49-F238E27FC236}">
                <a16:creationId xmlns:a16="http://schemas.microsoft.com/office/drawing/2014/main" id="{2D327766-512B-C940-B44B-500179022EF8}"/>
              </a:ext>
            </a:extLst>
          </p:cNvPr>
          <p:cNvSpPr/>
          <p:nvPr/>
        </p:nvSpPr>
        <p:spPr>
          <a:xfrm>
            <a:off x="809393" y="618097"/>
            <a:ext cx="10573214" cy="1477328"/>
          </a:xfrm>
          <a:prstGeom prst="rect">
            <a:avLst/>
          </a:prstGeom>
        </p:spPr>
        <p:txBody>
          <a:bodyPr wrap="square">
            <a:spAutoFit/>
          </a:bodyPr>
          <a:lstStyle/>
          <a:p>
            <a:pPr marL="285750" indent="-285750">
              <a:buFont typeface="Arial"/>
              <a:buChar char="•"/>
            </a:pPr>
            <a:r>
              <a:rPr lang="en-US" dirty="0">
                <a:solidFill>
                  <a:srgbClr val="000090"/>
                </a:solidFill>
              </a:rPr>
              <a:t>For personal use, ticket admin will be able to input how much they want to charge per ticket as well as the type of payment method they would like accepted and the timing of when the user will be charged.</a:t>
            </a:r>
          </a:p>
          <a:p>
            <a:pPr marL="285750" indent="-285750">
              <a:buFont typeface="Arial"/>
              <a:buChar char="•"/>
            </a:pPr>
            <a:r>
              <a:rPr lang="en-US" dirty="0">
                <a:solidFill>
                  <a:srgbClr val="000090"/>
                </a:solidFill>
              </a:rPr>
              <a:t>Ticket admin can pick whether they want to charge via cost center, credit card and/or Concierge Live’s internal bank payments.</a:t>
            </a:r>
          </a:p>
          <a:p>
            <a:pPr marL="285750" indent="-285750">
              <a:buFont typeface="Arial"/>
              <a:buChar char="•"/>
            </a:pPr>
            <a:r>
              <a:rPr lang="en-US" dirty="0">
                <a:solidFill>
                  <a:srgbClr val="000090"/>
                </a:solidFill>
              </a:rPr>
              <a:t>Once done updating the personal use billing, click “Save”.</a:t>
            </a:r>
          </a:p>
        </p:txBody>
      </p:sp>
      <p:sp>
        <p:nvSpPr>
          <p:cNvPr id="9" name="Oval 8">
            <a:extLst>
              <a:ext uri="{FF2B5EF4-FFF2-40B4-BE49-F238E27FC236}">
                <a16:creationId xmlns:a16="http://schemas.microsoft.com/office/drawing/2014/main" id="{D136E824-47C4-2341-B3D9-5A10E8003EC8}"/>
              </a:ext>
            </a:extLst>
          </p:cNvPr>
          <p:cNvSpPr/>
          <p:nvPr/>
        </p:nvSpPr>
        <p:spPr>
          <a:xfrm>
            <a:off x="3419856" y="5544050"/>
            <a:ext cx="896112" cy="53484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a:p>
        </p:txBody>
      </p:sp>
    </p:spTree>
    <p:extLst>
      <p:ext uri="{BB962C8B-B14F-4D97-AF65-F5344CB8AC3E}">
        <p14:creationId xmlns:p14="http://schemas.microsoft.com/office/powerpoint/2010/main" val="1516697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393</Words>
  <Application>Microsoft Macintosh PowerPoint</Application>
  <PresentationFormat>Widescreen</PresentationFormat>
  <Paragraphs>21</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Configure – Billing</vt:lpstr>
      <vt:lpstr>Configure – Billing</vt:lpstr>
      <vt:lpstr>PowerPoint Presentation</vt:lpstr>
      <vt:lpstr>Configure – Billing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Configure – Billing</dc:title>
  <dc:creator>Alec Coughlin</dc:creator>
  <cp:lastModifiedBy>Alec Coughlin</cp:lastModifiedBy>
  <cp:revision>12</cp:revision>
  <dcterms:created xsi:type="dcterms:W3CDTF">2018-12-05T16:06:30Z</dcterms:created>
  <dcterms:modified xsi:type="dcterms:W3CDTF">2020-05-26T16:51:07Z</dcterms:modified>
</cp:coreProperties>
</file>