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7"/>
  </p:notesMasterIdLst>
  <p:sldIdLst>
    <p:sldId id="305" r:id="rId2"/>
    <p:sldId id="264" r:id="rId3"/>
    <p:sldId id="258" r:id="rId4"/>
    <p:sldId id="332" r:id="rId5"/>
    <p:sldId id="259" r:id="rId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555"/>
    <p:restoredTop sz="93878" autoAdjust="0"/>
  </p:normalViewPr>
  <p:slideViewPr>
    <p:cSldViewPr snapToGrid="0" snapToObjects="1">
      <p:cViewPr varScale="1">
        <p:scale>
          <a:sx n="120" d="100"/>
          <a:sy n="120" d="100"/>
        </p:scale>
        <p:origin x="1816" y="1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63D92E9-79D6-204B-B40B-390329261336}" type="datetimeFigureOut">
              <a:rPr lang="en-US" smtClean="0"/>
              <a:t>5/26/20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5D13EAA-B483-8E49-A858-B713EA36A59B}" type="slidenum">
              <a:rPr lang="en-US" smtClean="0"/>
              <a:t>‹#›</a:t>
            </a:fld>
            <a:endParaRPr lang="en-US"/>
          </a:p>
        </p:txBody>
      </p:sp>
    </p:spTree>
    <p:extLst>
      <p:ext uri="{BB962C8B-B14F-4D97-AF65-F5344CB8AC3E}">
        <p14:creationId xmlns:p14="http://schemas.microsoft.com/office/powerpoint/2010/main" val="354828407"/>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C169E4-0CD4-664E-B066-9D7F8817BA39}" type="slidenum">
              <a:rPr lang="en-US" smtClean="0"/>
              <a:t>1</a:t>
            </a:fld>
            <a:endParaRPr lang="en-US"/>
          </a:p>
        </p:txBody>
      </p:sp>
    </p:spTree>
    <p:extLst>
      <p:ext uri="{BB962C8B-B14F-4D97-AF65-F5344CB8AC3E}">
        <p14:creationId xmlns:p14="http://schemas.microsoft.com/office/powerpoint/2010/main" val="26790656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C169E4-0CD4-664E-B066-9D7F8817BA39}" type="slidenum">
              <a:rPr lang="en-US" smtClean="0"/>
              <a:t>2</a:t>
            </a:fld>
            <a:endParaRPr lang="en-US"/>
          </a:p>
        </p:txBody>
      </p:sp>
    </p:spTree>
    <p:extLst>
      <p:ext uri="{BB962C8B-B14F-4D97-AF65-F5344CB8AC3E}">
        <p14:creationId xmlns:p14="http://schemas.microsoft.com/office/powerpoint/2010/main" val="4141116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C169E4-0CD4-664E-B066-9D7F8817BA39}" type="slidenum">
              <a:rPr lang="en-US" smtClean="0"/>
              <a:t>3</a:t>
            </a:fld>
            <a:endParaRPr lang="en-US"/>
          </a:p>
        </p:txBody>
      </p:sp>
    </p:spTree>
    <p:extLst>
      <p:ext uri="{BB962C8B-B14F-4D97-AF65-F5344CB8AC3E}">
        <p14:creationId xmlns:p14="http://schemas.microsoft.com/office/powerpoint/2010/main" val="16010051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C169E4-0CD4-664E-B066-9D7F8817BA39}" type="slidenum">
              <a:rPr lang="en-US" smtClean="0"/>
              <a:t>4</a:t>
            </a:fld>
            <a:endParaRPr lang="en-US"/>
          </a:p>
        </p:txBody>
      </p:sp>
    </p:spTree>
    <p:extLst>
      <p:ext uri="{BB962C8B-B14F-4D97-AF65-F5344CB8AC3E}">
        <p14:creationId xmlns:p14="http://schemas.microsoft.com/office/powerpoint/2010/main" val="3868077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C169E4-0CD4-664E-B066-9D7F8817BA39}" type="slidenum">
              <a:rPr lang="en-US" smtClean="0"/>
              <a:t>5</a:t>
            </a:fld>
            <a:endParaRPr lang="en-US"/>
          </a:p>
        </p:txBody>
      </p:sp>
    </p:spTree>
    <p:extLst>
      <p:ext uri="{BB962C8B-B14F-4D97-AF65-F5344CB8AC3E}">
        <p14:creationId xmlns:p14="http://schemas.microsoft.com/office/powerpoint/2010/main" val="16010051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7571D6DF-B06A-6446-A53C-087105F7AFCB}" type="datetimeFigureOut">
              <a:rPr lang="en-US" smtClean="0"/>
              <a:t>5/26/20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D8A578-C7BF-B347-BF1C-C78E034F6DA9}" type="slidenum">
              <a:rPr lang="en-US" smtClean="0"/>
              <a:t>‹#›</a:t>
            </a:fld>
            <a:endParaRPr lang="en-US"/>
          </a:p>
        </p:txBody>
      </p:sp>
    </p:spTree>
    <p:extLst>
      <p:ext uri="{BB962C8B-B14F-4D97-AF65-F5344CB8AC3E}">
        <p14:creationId xmlns:p14="http://schemas.microsoft.com/office/powerpoint/2010/main" val="37345853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571D6DF-B06A-6446-A53C-087105F7AFCB}" type="datetimeFigureOut">
              <a:rPr lang="en-US" smtClean="0"/>
              <a:t>5/26/20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D8A578-C7BF-B347-BF1C-C78E034F6DA9}" type="slidenum">
              <a:rPr lang="en-US" smtClean="0"/>
              <a:t>‹#›</a:t>
            </a:fld>
            <a:endParaRPr lang="en-US"/>
          </a:p>
        </p:txBody>
      </p:sp>
    </p:spTree>
    <p:extLst>
      <p:ext uri="{BB962C8B-B14F-4D97-AF65-F5344CB8AC3E}">
        <p14:creationId xmlns:p14="http://schemas.microsoft.com/office/powerpoint/2010/main" val="13286250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571D6DF-B06A-6446-A53C-087105F7AFCB}" type="datetimeFigureOut">
              <a:rPr lang="en-US" smtClean="0"/>
              <a:t>5/26/20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D8A578-C7BF-B347-BF1C-C78E034F6DA9}" type="slidenum">
              <a:rPr lang="en-US" smtClean="0"/>
              <a:t>‹#›</a:t>
            </a:fld>
            <a:endParaRPr lang="en-US"/>
          </a:p>
        </p:txBody>
      </p:sp>
    </p:spTree>
    <p:extLst>
      <p:ext uri="{BB962C8B-B14F-4D97-AF65-F5344CB8AC3E}">
        <p14:creationId xmlns:p14="http://schemas.microsoft.com/office/powerpoint/2010/main" val="34950468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571D6DF-B06A-6446-A53C-087105F7AFCB}" type="datetimeFigureOut">
              <a:rPr lang="en-US" smtClean="0"/>
              <a:t>5/26/20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D8A578-C7BF-B347-BF1C-C78E034F6DA9}" type="slidenum">
              <a:rPr lang="en-US" smtClean="0"/>
              <a:t>‹#›</a:t>
            </a:fld>
            <a:endParaRPr lang="en-US"/>
          </a:p>
        </p:txBody>
      </p:sp>
    </p:spTree>
    <p:extLst>
      <p:ext uri="{BB962C8B-B14F-4D97-AF65-F5344CB8AC3E}">
        <p14:creationId xmlns:p14="http://schemas.microsoft.com/office/powerpoint/2010/main" val="38566767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571D6DF-B06A-6446-A53C-087105F7AFCB}" type="datetimeFigureOut">
              <a:rPr lang="en-US" smtClean="0"/>
              <a:t>5/26/20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D8A578-C7BF-B347-BF1C-C78E034F6DA9}" type="slidenum">
              <a:rPr lang="en-US" smtClean="0"/>
              <a:t>‹#›</a:t>
            </a:fld>
            <a:endParaRPr lang="en-US"/>
          </a:p>
        </p:txBody>
      </p:sp>
    </p:spTree>
    <p:extLst>
      <p:ext uri="{BB962C8B-B14F-4D97-AF65-F5344CB8AC3E}">
        <p14:creationId xmlns:p14="http://schemas.microsoft.com/office/powerpoint/2010/main" val="16628349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571D6DF-B06A-6446-A53C-087105F7AFCB}" type="datetimeFigureOut">
              <a:rPr lang="en-US" smtClean="0"/>
              <a:t>5/26/20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D8A578-C7BF-B347-BF1C-C78E034F6DA9}" type="slidenum">
              <a:rPr lang="en-US" smtClean="0"/>
              <a:t>‹#›</a:t>
            </a:fld>
            <a:endParaRPr lang="en-US"/>
          </a:p>
        </p:txBody>
      </p:sp>
    </p:spTree>
    <p:extLst>
      <p:ext uri="{BB962C8B-B14F-4D97-AF65-F5344CB8AC3E}">
        <p14:creationId xmlns:p14="http://schemas.microsoft.com/office/powerpoint/2010/main" val="30832623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571D6DF-B06A-6446-A53C-087105F7AFCB}" type="datetimeFigureOut">
              <a:rPr lang="en-US" smtClean="0"/>
              <a:t>5/26/20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3D8A578-C7BF-B347-BF1C-C78E034F6DA9}" type="slidenum">
              <a:rPr lang="en-US" smtClean="0"/>
              <a:t>‹#›</a:t>
            </a:fld>
            <a:endParaRPr lang="en-US"/>
          </a:p>
        </p:txBody>
      </p:sp>
    </p:spTree>
    <p:extLst>
      <p:ext uri="{BB962C8B-B14F-4D97-AF65-F5344CB8AC3E}">
        <p14:creationId xmlns:p14="http://schemas.microsoft.com/office/powerpoint/2010/main" val="9074648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571D6DF-B06A-6446-A53C-087105F7AFCB}" type="datetimeFigureOut">
              <a:rPr lang="en-US" smtClean="0"/>
              <a:t>5/26/20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3D8A578-C7BF-B347-BF1C-C78E034F6DA9}" type="slidenum">
              <a:rPr lang="en-US" smtClean="0"/>
              <a:t>‹#›</a:t>
            </a:fld>
            <a:endParaRPr lang="en-US"/>
          </a:p>
        </p:txBody>
      </p:sp>
    </p:spTree>
    <p:extLst>
      <p:ext uri="{BB962C8B-B14F-4D97-AF65-F5344CB8AC3E}">
        <p14:creationId xmlns:p14="http://schemas.microsoft.com/office/powerpoint/2010/main" val="14558027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71D6DF-B06A-6446-A53C-087105F7AFCB}" type="datetimeFigureOut">
              <a:rPr lang="en-US" smtClean="0"/>
              <a:t>5/26/20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3D8A578-C7BF-B347-BF1C-C78E034F6DA9}" type="slidenum">
              <a:rPr lang="en-US" smtClean="0"/>
              <a:t>‹#›</a:t>
            </a:fld>
            <a:endParaRPr lang="en-US"/>
          </a:p>
        </p:txBody>
      </p:sp>
    </p:spTree>
    <p:extLst>
      <p:ext uri="{BB962C8B-B14F-4D97-AF65-F5344CB8AC3E}">
        <p14:creationId xmlns:p14="http://schemas.microsoft.com/office/powerpoint/2010/main" val="3575912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571D6DF-B06A-6446-A53C-087105F7AFCB}" type="datetimeFigureOut">
              <a:rPr lang="en-US" smtClean="0"/>
              <a:t>5/26/20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D8A578-C7BF-B347-BF1C-C78E034F6DA9}" type="slidenum">
              <a:rPr lang="en-US" smtClean="0"/>
              <a:t>‹#›</a:t>
            </a:fld>
            <a:endParaRPr lang="en-US"/>
          </a:p>
        </p:txBody>
      </p:sp>
    </p:spTree>
    <p:extLst>
      <p:ext uri="{BB962C8B-B14F-4D97-AF65-F5344CB8AC3E}">
        <p14:creationId xmlns:p14="http://schemas.microsoft.com/office/powerpoint/2010/main" val="6624306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571D6DF-B06A-6446-A53C-087105F7AFCB}" type="datetimeFigureOut">
              <a:rPr lang="en-US" smtClean="0"/>
              <a:t>5/26/20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D8A578-C7BF-B347-BF1C-C78E034F6DA9}" type="slidenum">
              <a:rPr lang="en-US" smtClean="0"/>
              <a:t>‹#›</a:t>
            </a:fld>
            <a:endParaRPr lang="en-US"/>
          </a:p>
        </p:txBody>
      </p:sp>
    </p:spTree>
    <p:extLst>
      <p:ext uri="{BB962C8B-B14F-4D97-AF65-F5344CB8AC3E}">
        <p14:creationId xmlns:p14="http://schemas.microsoft.com/office/powerpoint/2010/main" val="6350549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71D6DF-B06A-6446-A53C-087105F7AFCB}" type="datetimeFigureOut">
              <a:rPr lang="en-US" smtClean="0"/>
              <a:t>5/26/20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3D8A578-C7BF-B347-BF1C-C78E034F6DA9}" type="slidenum">
              <a:rPr lang="en-US" smtClean="0"/>
              <a:t>‹#›</a:t>
            </a:fld>
            <a:endParaRPr lang="en-US"/>
          </a:p>
        </p:txBody>
      </p:sp>
    </p:spTree>
    <p:extLst>
      <p:ext uri="{BB962C8B-B14F-4D97-AF65-F5344CB8AC3E}">
        <p14:creationId xmlns:p14="http://schemas.microsoft.com/office/powerpoint/2010/main" val="29794193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jpg"/></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01147"/>
            <a:ext cx="8229600" cy="516949"/>
          </a:xfrm>
        </p:spPr>
        <p:txBody>
          <a:bodyPr>
            <a:noAutofit/>
          </a:bodyPr>
          <a:lstStyle/>
          <a:p>
            <a:r>
              <a:rPr lang="en-US" sz="2800" b="1" dirty="0">
                <a:solidFill>
                  <a:srgbClr val="000090"/>
                </a:solidFill>
              </a:rPr>
              <a:t>Configure – Request Permissions</a:t>
            </a:r>
          </a:p>
        </p:txBody>
      </p:sp>
      <p:sp>
        <p:nvSpPr>
          <p:cNvPr id="10" name="TextBox 9"/>
          <p:cNvSpPr txBox="1"/>
          <p:nvPr/>
        </p:nvSpPr>
        <p:spPr>
          <a:xfrm>
            <a:off x="561935" y="618093"/>
            <a:ext cx="8124865" cy="584776"/>
          </a:xfrm>
          <a:prstGeom prst="rect">
            <a:avLst/>
          </a:prstGeom>
          <a:noFill/>
        </p:spPr>
        <p:txBody>
          <a:bodyPr wrap="square" rtlCol="0">
            <a:spAutoFit/>
          </a:bodyPr>
          <a:lstStyle/>
          <a:p>
            <a:pPr marL="285750" indent="-285750">
              <a:buFont typeface="Arial"/>
              <a:buChar char="•"/>
            </a:pPr>
            <a:r>
              <a:rPr lang="en-US" sz="1600" dirty="0">
                <a:solidFill>
                  <a:srgbClr val="000090"/>
                </a:solidFill>
              </a:rPr>
              <a:t>To configure tickets for an entire event, go to the Manage page, find the event, click the wheel icon to the right of the event and then click “Configure…”. </a:t>
            </a:r>
          </a:p>
        </p:txBody>
      </p:sp>
      <p:sp>
        <p:nvSpPr>
          <p:cNvPr id="5" name="Rectangle 4"/>
          <p:cNvSpPr/>
          <p:nvPr/>
        </p:nvSpPr>
        <p:spPr>
          <a:xfrm>
            <a:off x="561935" y="2338312"/>
            <a:ext cx="8302665" cy="1077218"/>
          </a:xfrm>
          <a:prstGeom prst="rect">
            <a:avLst/>
          </a:prstGeom>
        </p:spPr>
        <p:txBody>
          <a:bodyPr wrap="square">
            <a:spAutoFit/>
          </a:bodyPr>
          <a:lstStyle/>
          <a:p>
            <a:pPr marL="285750" indent="-285750">
              <a:buFont typeface="Arial"/>
              <a:buChar char="•"/>
            </a:pPr>
            <a:r>
              <a:rPr lang="en-US" sz="1600" dirty="0">
                <a:solidFill>
                  <a:srgbClr val="000090"/>
                </a:solidFill>
              </a:rPr>
              <a:t>To configure a certain ticket group or individual tickets within an event, go to the Manage page, find the event and click the ticket icon to view tickets for the event. </a:t>
            </a:r>
          </a:p>
          <a:p>
            <a:pPr marL="285750" indent="-285750">
              <a:buFont typeface="Arial"/>
              <a:buChar char="•"/>
            </a:pPr>
            <a:r>
              <a:rPr lang="en-US" sz="1600" dirty="0">
                <a:solidFill>
                  <a:srgbClr val="000090"/>
                </a:solidFill>
              </a:rPr>
              <a:t>Once in the event, click the “cog” icon next to the ticket group to edit an entire ticket group or click individual tickets to configure, then select “configure…”.</a:t>
            </a:r>
          </a:p>
        </p:txBody>
      </p:sp>
      <p:sp>
        <p:nvSpPr>
          <p:cNvPr id="3" name="Slide Number Placeholder 2"/>
          <p:cNvSpPr>
            <a:spLocks noGrp="1"/>
          </p:cNvSpPr>
          <p:nvPr>
            <p:ph type="sldNum" sz="quarter" idx="12"/>
          </p:nvPr>
        </p:nvSpPr>
        <p:spPr/>
        <p:txBody>
          <a:bodyPr/>
          <a:lstStyle/>
          <a:p>
            <a:fld id="{C3D8A578-C7BF-B347-BF1C-C78E034F6DA9}" type="slidenum">
              <a:rPr lang="en-US" smtClean="0"/>
              <a:t>1</a:t>
            </a:fld>
            <a:endParaRPr lang="en-US"/>
          </a:p>
        </p:txBody>
      </p:sp>
      <p:pic>
        <p:nvPicPr>
          <p:cNvPr id="6" name="Picture 5" descr="A close up of a logo&#13;&#10;&#13;&#10;Description automatically generated">
            <a:extLst>
              <a:ext uri="{FF2B5EF4-FFF2-40B4-BE49-F238E27FC236}">
                <a16:creationId xmlns:a16="http://schemas.microsoft.com/office/drawing/2014/main" id="{7E6881B5-28E0-FB40-9D51-531423868365}"/>
              </a:ext>
            </a:extLst>
          </p:cNvPr>
          <p:cNvPicPr>
            <a:picLocks noChangeAspect="1"/>
          </p:cNvPicPr>
          <p:nvPr/>
        </p:nvPicPr>
        <p:blipFill>
          <a:blip r:embed="rId3"/>
          <a:stretch>
            <a:fillRect/>
          </a:stretch>
        </p:blipFill>
        <p:spPr>
          <a:xfrm>
            <a:off x="390122" y="1391408"/>
            <a:ext cx="8646290" cy="946838"/>
          </a:xfrm>
          <a:prstGeom prst="rect">
            <a:avLst/>
          </a:prstGeom>
        </p:spPr>
      </p:pic>
      <p:pic>
        <p:nvPicPr>
          <p:cNvPr id="13" name="Picture 12" descr="A screenshot of a cell phone&#13;&#10;&#13;&#10;Description automatically generated">
            <a:extLst>
              <a:ext uri="{FF2B5EF4-FFF2-40B4-BE49-F238E27FC236}">
                <a16:creationId xmlns:a16="http://schemas.microsoft.com/office/drawing/2014/main" id="{E3EBFF32-384F-0144-86ED-92E98A7ABA23}"/>
              </a:ext>
            </a:extLst>
          </p:cNvPr>
          <p:cNvPicPr>
            <a:picLocks noChangeAspect="1"/>
          </p:cNvPicPr>
          <p:nvPr/>
        </p:nvPicPr>
        <p:blipFill>
          <a:blip r:embed="rId4"/>
          <a:stretch>
            <a:fillRect/>
          </a:stretch>
        </p:blipFill>
        <p:spPr>
          <a:xfrm>
            <a:off x="561935" y="3463693"/>
            <a:ext cx="8189090" cy="3316147"/>
          </a:xfrm>
          <a:prstGeom prst="rect">
            <a:avLst/>
          </a:prstGeom>
        </p:spPr>
      </p:pic>
      <p:sp>
        <p:nvSpPr>
          <p:cNvPr id="14" name="Oval 13">
            <a:extLst>
              <a:ext uri="{FF2B5EF4-FFF2-40B4-BE49-F238E27FC236}">
                <a16:creationId xmlns:a16="http://schemas.microsoft.com/office/drawing/2014/main" id="{E2418001-FAB0-EF4E-B938-F71D3ED837B3}"/>
              </a:ext>
            </a:extLst>
          </p:cNvPr>
          <p:cNvSpPr/>
          <p:nvPr/>
        </p:nvSpPr>
        <p:spPr>
          <a:xfrm>
            <a:off x="561935" y="5878286"/>
            <a:ext cx="1046946" cy="185057"/>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5" name="Oval 14">
            <a:extLst>
              <a:ext uri="{FF2B5EF4-FFF2-40B4-BE49-F238E27FC236}">
                <a16:creationId xmlns:a16="http://schemas.microsoft.com/office/drawing/2014/main" id="{A4FED0D6-93FD-1448-8F51-C33C5AECCABD}"/>
              </a:ext>
            </a:extLst>
          </p:cNvPr>
          <p:cNvSpPr/>
          <p:nvPr/>
        </p:nvSpPr>
        <p:spPr>
          <a:xfrm>
            <a:off x="8582065" y="1621974"/>
            <a:ext cx="454346" cy="450182"/>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739D32C2-BA9A-6B4C-BEF7-9DB6C19CC2F1}"/>
              </a:ext>
            </a:extLst>
          </p:cNvPr>
          <p:cNvSpPr/>
          <p:nvPr/>
        </p:nvSpPr>
        <p:spPr>
          <a:xfrm>
            <a:off x="8252749" y="4722470"/>
            <a:ext cx="434051" cy="277794"/>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A60D3A1F-AC53-7747-B802-4ADCF0991E4E}"/>
              </a:ext>
            </a:extLst>
          </p:cNvPr>
          <p:cNvSpPr/>
          <p:nvPr/>
        </p:nvSpPr>
        <p:spPr>
          <a:xfrm>
            <a:off x="7151914" y="1719814"/>
            <a:ext cx="881743" cy="254367"/>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249972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01147"/>
            <a:ext cx="8229600" cy="516949"/>
          </a:xfrm>
        </p:spPr>
        <p:txBody>
          <a:bodyPr>
            <a:noAutofit/>
          </a:bodyPr>
          <a:lstStyle/>
          <a:p>
            <a:r>
              <a:rPr lang="en-US" sz="2800" b="1" dirty="0">
                <a:solidFill>
                  <a:srgbClr val="000090"/>
                </a:solidFill>
              </a:rPr>
              <a:t>Configure – Request Permissions</a:t>
            </a:r>
          </a:p>
        </p:txBody>
      </p:sp>
      <p:sp>
        <p:nvSpPr>
          <p:cNvPr id="10" name="TextBox 9"/>
          <p:cNvSpPr txBox="1"/>
          <p:nvPr/>
        </p:nvSpPr>
        <p:spPr>
          <a:xfrm>
            <a:off x="331951" y="1217220"/>
            <a:ext cx="8229600" cy="830997"/>
          </a:xfrm>
          <a:prstGeom prst="rect">
            <a:avLst/>
          </a:prstGeom>
          <a:noFill/>
        </p:spPr>
        <p:txBody>
          <a:bodyPr wrap="square" rtlCol="0">
            <a:spAutoFit/>
          </a:bodyPr>
          <a:lstStyle/>
          <a:p>
            <a:pPr marL="285750" indent="-285750">
              <a:buFont typeface="Arial" panose="020B0604020202020204" pitchFamily="34" charset="0"/>
              <a:buChar char="•"/>
            </a:pPr>
            <a:r>
              <a:rPr lang="en-US" sz="1600" dirty="0">
                <a:solidFill>
                  <a:srgbClr val="000090"/>
                </a:solidFill>
              </a:rPr>
              <a:t>Next to Requestors, click a requestor’s name or as seen in the screenshot below “The Operations department”. </a:t>
            </a:r>
          </a:p>
          <a:p>
            <a:endParaRPr lang="en-US" sz="1600" dirty="0">
              <a:solidFill>
                <a:srgbClr val="000090"/>
              </a:solidFill>
            </a:endParaRPr>
          </a:p>
        </p:txBody>
      </p:sp>
      <p:sp>
        <p:nvSpPr>
          <p:cNvPr id="5" name="Slide Number Placeholder 4"/>
          <p:cNvSpPr>
            <a:spLocks noGrp="1"/>
          </p:cNvSpPr>
          <p:nvPr>
            <p:ph type="sldNum" sz="quarter" idx="12"/>
          </p:nvPr>
        </p:nvSpPr>
        <p:spPr/>
        <p:txBody>
          <a:bodyPr/>
          <a:lstStyle/>
          <a:p>
            <a:fld id="{10D76F1F-F32F-F74B-8A18-41FB91E2F4E6}" type="slidenum">
              <a:rPr lang="en-US" smtClean="0"/>
              <a:t>2</a:t>
            </a:fld>
            <a:endParaRPr lang="en-US"/>
          </a:p>
        </p:txBody>
      </p:sp>
      <p:pic>
        <p:nvPicPr>
          <p:cNvPr id="3" name="Picture 2" descr="A screenshot of a social media post&#10;&#10;Description automatically generated">
            <a:extLst>
              <a:ext uri="{FF2B5EF4-FFF2-40B4-BE49-F238E27FC236}">
                <a16:creationId xmlns:a16="http://schemas.microsoft.com/office/drawing/2014/main" id="{3CFED113-8EBA-6740-8016-673623149333}"/>
              </a:ext>
            </a:extLst>
          </p:cNvPr>
          <p:cNvPicPr>
            <a:picLocks noChangeAspect="1"/>
          </p:cNvPicPr>
          <p:nvPr/>
        </p:nvPicPr>
        <p:blipFill>
          <a:blip r:embed="rId3"/>
          <a:stretch>
            <a:fillRect/>
          </a:stretch>
        </p:blipFill>
        <p:spPr>
          <a:xfrm>
            <a:off x="0" y="2241368"/>
            <a:ext cx="9144000" cy="2826508"/>
          </a:xfrm>
          <a:prstGeom prst="rect">
            <a:avLst/>
          </a:prstGeom>
        </p:spPr>
      </p:pic>
      <p:sp>
        <p:nvSpPr>
          <p:cNvPr id="9" name="Oval 8">
            <a:extLst>
              <a:ext uri="{FF2B5EF4-FFF2-40B4-BE49-F238E27FC236}">
                <a16:creationId xmlns:a16="http://schemas.microsoft.com/office/drawing/2014/main" id="{9FAA941C-EF54-6141-9A57-4C0E59FC0FE4}"/>
              </a:ext>
            </a:extLst>
          </p:cNvPr>
          <p:cNvSpPr/>
          <p:nvPr/>
        </p:nvSpPr>
        <p:spPr>
          <a:xfrm>
            <a:off x="1108972" y="4203864"/>
            <a:ext cx="7577827" cy="736271"/>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173142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01147"/>
            <a:ext cx="8229600" cy="516949"/>
          </a:xfrm>
        </p:spPr>
        <p:txBody>
          <a:bodyPr>
            <a:noAutofit/>
          </a:bodyPr>
          <a:lstStyle/>
          <a:p>
            <a:r>
              <a:rPr lang="en-US" sz="2800" b="1" dirty="0">
                <a:solidFill>
                  <a:srgbClr val="000090"/>
                </a:solidFill>
              </a:rPr>
              <a:t>Configure – Request Permissions</a:t>
            </a:r>
          </a:p>
        </p:txBody>
      </p:sp>
      <p:sp>
        <p:nvSpPr>
          <p:cNvPr id="10" name="TextBox 9"/>
          <p:cNvSpPr txBox="1"/>
          <p:nvPr/>
        </p:nvSpPr>
        <p:spPr>
          <a:xfrm>
            <a:off x="561935" y="618093"/>
            <a:ext cx="8124865" cy="3046988"/>
          </a:xfrm>
          <a:prstGeom prst="rect">
            <a:avLst/>
          </a:prstGeom>
          <a:noFill/>
        </p:spPr>
        <p:txBody>
          <a:bodyPr wrap="square" rtlCol="0">
            <a:spAutoFit/>
          </a:bodyPr>
          <a:lstStyle/>
          <a:p>
            <a:r>
              <a:rPr lang="en-US" sz="1600" b="1" dirty="0">
                <a:solidFill>
                  <a:srgbClr val="000090"/>
                </a:solidFill>
              </a:rPr>
              <a:t>Requestors: </a:t>
            </a:r>
            <a:r>
              <a:rPr lang="en-US" sz="1600" dirty="0">
                <a:solidFill>
                  <a:srgbClr val="000090"/>
                </a:solidFill>
              </a:rPr>
              <a:t>Ticket admin can control who can access and request tickets and when they can do so. Ticket admin can set access by: </a:t>
            </a:r>
          </a:p>
          <a:p>
            <a:pPr marL="285750" indent="-285750">
              <a:buFont typeface="Arial"/>
              <a:buChar char="•"/>
            </a:pPr>
            <a:r>
              <a:rPr lang="en-US" sz="1600" b="1" dirty="0">
                <a:solidFill>
                  <a:srgbClr val="000090"/>
                </a:solidFill>
              </a:rPr>
              <a:t>Users</a:t>
            </a:r>
            <a:r>
              <a:rPr lang="en-US" sz="1600" dirty="0">
                <a:solidFill>
                  <a:srgbClr val="000090"/>
                </a:solidFill>
              </a:rPr>
              <a:t>: individual users</a:t>
            </a:r>
          </a:p>
          <a:p>
            <a:pPr marL="285750" indent="-285750">
              <a:buFont typeface="Arial"/>
              <a:buChar char="•"/>
            </a:pPr>
            <a:r>
              <a:rPr lang="en-US" sz="1600" b="1" dirty="0">
                <a:solidFill>
                  <a:srgbClr val="000090"/>
                </a:solidFill>
              </a:rPr>
              <a:t>Department</a:t>
            </a:r>
            <a:r>
              <a:rPr lang="en-US" sz="1600" dirty="0">
                <a:solidFill>
                  <a:srgbClr val="000090"/>
                </a:solidFill>
              </a:rPr>
              <a:t>: all users in a department.</a:t>
            </a:r>
          </a:p>
          <a:p>
            <a:pPr marL="285750" indent="-285750">
              <a:buFont typeface="Arial"/>
              <a:buChar char="•"/>
            </a:pPr>
            <a:r>
              <a:rPr lang="en-US" sz="1600" b="1" dirty="0">
                <a:solidFill>
                  <a:srgbClr val="000090"/>
                </a:solidFill>
              </a:rPr>
              <a:t>Entire Company</a:t>
            </a:r>
            <a:r>
              <a:rPr lang="en-US" sz="1600" dirty="0">
                <a:solidFill>
                  <a:srgbClr val="000090"/>
                </a:solidFill>
              </a:rPr>
              <a:t>: all registered users.</a:t>
            </a:r>
          </a:p>
          <a:p>
            <a:pPr marL="285750" indent="-285750">
              <a:buFont typeface="Arial"/>
              <a:buChar char="•"/>
            </a:pPr>
            <a:endParaRPr lang="en-US" sz="1600" dirty="0">
              <a:solidFill>
                <a:srgbClr val="000090"/>
              </a:solidFill>
            </a:endParaRPr>
          </a:p>
          <a:p>
            <a:pPr marL="285750" indent="-285750">
              <a:buFont typeface="Arial" panose="020B0604020202020204" pitchFamily="34" charset="0"/>
              <a:buChar char="•"/>
            </a:pPr>
            <a:r>
              <a:rPr lang="en-US" sz="1600" dirty="0">
                <a:solidFill>
                  <a:srgbClr val="000090"/>
                </a:solidFill>
              </a:rPr>
              <a:t>To add a shop permission, click the “+” next to the header for Users, Departments and/or Entire Company.</a:t>
            </a:r>
          </a:p>
          <a:p>
            <a:pPr marL="285750" indent="-285750">
              <a:buFont typeface="Arial" panose="020B0604020202020204" pitchFamily="34" charset="0"/>
              <a:buChar char="•"/>
            </a:pPr>
            <a:r>
              <a:rPr lang="en-US" sz="1600" dirty="0">
                <a:solidFill>
                  <a:srgbClr val="000090"/>
                </a:solidFill>
              </a:rPr>
              <a:t>To remove a shop permission, click the white “X”.</a:t>
            </a:r>
          </a:p>
          <a:p>
            <a:r>
              <a:rPr lang="en-US" sz="1600" dirty="0">
                <a:solidFill>
                  <a:srgbClr val="000090"/>
                </a:solidFill>
              </a:rPr>
              <a:t> </a:t>
            </a:r>
          </a:p>
          <a:p>
            <a:endParaRPr lang="en-US" sz="1600" dirty="0">
              <a:solidFill>
                <a:srgbClr val="000090"/>
              </a:solidFill>
            </a:endParaRPr>
          </a:p>
          <a:p>
            <a:endParaRPr lang="en-US" sz="1600" dirty="0">
              <a:solidFill>
                <a:srgbClr val="000090"/>
              </a:solidFill>
            </a:endParaRPr>
          </a:p>
        </p:txBody>
      </p:sp>
      <p:pic>
        <p:nvPicPr>
          <p:cNvPr id="3" name="Picture 2" descr="A screenshot of a cell phone&#10;&#10;Description automatically generated">
            <a:extLst>
              <a:ext uri="{FF2B5EF4-FFF2-40B4-BE49-F238E27FC236}">
                <a16:creationId xmlns:a16="http://schemas.microsoft.com/office/drawing/2014/main" id="{FD07A322-59A4-894A-AA9A-BC88CA234150}"/>
              </a:ext>
            </a:extLst>
          </p:cNvPr>
          <p:cNvPicPr>
            <a:picLocks noChangeAspect="1"/>
          </p:cNvPicPr>
          <p:nvPr/>
        </p:nvPicPr>
        <p:blipFill>
          <a:blip r:embed="rId3"/>
          <a:stretch>
            <a:fillRect/>
          </a:stretch>
        </p:blipFill>
        <p:spPr>
          <a:xfrm>
            <a:off x="244453" y="3291975"/>
            <a:ext cx="8655093" cy="3392009"/>
          </a:xfrm>
          <a:prstGeom prst="rect">
            <a:avLst/>
          </a:prstGeom>
        </p:spPr>
      </p:pic>
      <p:sp>
        <p:nvSpPr>
          <p:cNvPr id="17" name="Oval 16">
            <a:extLst>
              <a:ext uri="{FF2B5EF4-FFF2-40B4-BE49-F238E27FC236}">
                <a16:creationId xmlns:a16="http://schemas.microsoft.com/office/drawing/2014/main" id="{EE2A6127-63A6-1642-B3B6-F3DDD1C3DEB0}"/>
              </a:ext>
            </a:extLst>
          </p:cNvPr>
          <p:cNvSpPr/>
          <p:nvPr/>
        </p:nvSpPr>
        <p:spPr>
          <a:xfrm>
            <a:off x="2034286" y="4236560"/>
            <a:ext cx="357559" cy="357250"/>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7492CB8A-52AC-4544-B6A6-3FD63D3163DB}"/>
              </a:ext>
            </a:extLst>
          </p:cNvPr>
          <p:cNvSpPr/>
          <p:nvPr/>
        </p:nvSpPr>
        <p:spPr>
          <a:xfrm>
            <a:off x="5751196" y="4648924"/>
            <a:ext cx="357559" cy="357250"/>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 name="Oval 18">
            <a:extLst>
              <a:ext uri="{FF2B5EF4-FFF2-40B4-BE49-F238E27FC236}">
                <a16:creationId xmlns:a16="http://schemas.microsoft.com/office/drawing/2014/main" id="{78D5FE09-5B00-6649-AB5C-8AABF48C3D2B}"/>
              </a:ext>
            </a:extLst>
          </p:cNvPr>
          <p:cNvSpPr/>
          <p:nvPr/>
        </p:nvSpPr>
        <p:spPr>
          <a:xfrm>
            <a:off x="5038743" y="5054643"/>
            <a:ext cx="357559" cy="357250"/>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Oval 19">
            <a:extLst>
              <a:ext uri="{FF2B5EF4-FFF2-40B4-BE49-F238E27FC236}">
                <a16:creationId xmlns:a16="http://schemas.microsoft.com/office/drawing/2014/main" id="{A5034A0C-BF5A-A648-865C-B0AEDAA5CA3B}"/>
              </a:ext>
            </a:extLst>
          </p:cNvPr>
          <p:cNvSpPr/>
          <p:nvPr/>
        </p:nvSpPr>
        <p:spPr>
          <a:xfrm>
            <a:off x="5341385" y="4625183"/>
            <a:ext cx="357559" cy="357250"/>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Oval 20">
            <a:extLst>
              <a:ext uri="{FF2B5EF4-FFF2-40B4-BE49-F238E27FC236}">
                <a16:creationId xmlns:a16="http://schemas.microsoft.com/office/drawing/2014/main" id="{29882039-A797-3A41-B900-1DEE6BAD95A1}"/>
              </a:ext>
            </a:extLst>
          </p:cNvPr>
          <p:cNvSpPr/>
          <p:nvPr/>
        </p:nvSpPr>
        <p:spPr>
          <a:xfrm>
            <a:off x="4377240" y="4638404"/>
            <a:ext cx="357559" cy="357250"/>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Oval 21">
            <a:extLst>
              <a:ext uri="{FF2B5EF4-FFF2-40B4-BE49-F238E27FC236}">
                <a16:creationId xmlns:a16="http://schemas.microsoft.com/office/drawing/2014/main" id="{5036EF91-D8C9-3C41-A5D4-9E06821229B4}"/>
              </a:ext>
            </a:extLst>
          </p:cNvPr>
          <p:cNvSpPr/>
          <p:nvPr/>
        </p:nvSpPr>
        <p:spPr>
          <a:xfrm>
            <a:off x="4608503" y="5054643"/>
            <a:ext cx="357559" cy="357250"/>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263399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01147"/>
            <a:ext cx="8229600" cy="516949"/>
          </a:xfrm>
        </p:spPr>
        <p:txBody>
          <a:bodyPr>
            <a:noAutofit/>
          </a:bodyPr>
          <a:lstStyle/>
          <a:p>
            <a:r>
              <a:rPr lang="en-US" sz="2800" b="1" dirty="0">
                <a:solidFill>
                  <a:srgbClr val="000090"/>
                </a:solidFill>
              </a:rPr>
              <a:t>Configure – Request Permissions</a:t>
            </a:r>
          </a:p>
        </p:txBody>
      </p:sp>
      <p:sp>
        <p:nvSpPr>
          <p:cNvPr id="15" name="Rectangle 14">
            <a:extLst>
              <a:ext uri="{FF2B5EF4-FFF2-40B4-BE49-F238E27FC236}">
                <a16:creationId xmlns:a16="http://schemas.microsoft.com/office/drawing/2014/main" id="{F44DB38D-F3B2-414F-98DE-75811C8F3E8C}"/>
              </a:ext>
            </a:extLst>
          </p:cNvPr>
          <p:cNvSpPr/>
          <p:nvPr/>
        </p:nvSpPr>
        <p:spPr>
          <a:xfrm>
            <a:off x="457200" y="618096"/>
            <a:ext cx="8538519" cy="2031325"/>
          </a:xfrm>
          <a:prstGeom prst="rect">
            <a:avLst/>
          </a:prstGeom>
        </p:spPr>
        <p:txBody>
          <a:bodyPr wrap="square">
            <a:spAutoFit/>
          </a:bodyPr>
          <a:lstStyle/>
          <a:p>
            <a:pPr marL="285750" indent="-285750">
              <a:buFont typeface="Arial" panose="020B0604020202020204" pitchFamily="34" charset="0"/>
              <a:buChar char="•"/>
            </a:pPr>
            <a:r>
              <a:rPr lang="en-US" sz="1400" dirty="0">
                <a:solidFill>
                  <a:srgbClr val="000090"/>
                </a:solidFill>
                <a:ea typeface="Helvetica Neue" panose="02000503000000020004" pitchFamily="2" charset="0"/>
                <a:cs typeface="Helvetica Neue" panose="02000503000000020004" pitchFamily="2" charset="0"/>
              </a:rPr>
              <a:t>The most common way ticket admin limit request access to tickets is by department. Many clients will cascade access of available ticket to other departments or users as the event date gets closer to ensure tickets are used. This approach gives a first right of refusal to departments or a user(s) however, based on ticket availability, automatically broadens request access to other departments or users as the event date approaches. Tickets can have multiple request access triggers. In this example, Marketing, Retail and Commercial Sales can request tickets immediately. If these tickets are still available, in addition to users in Marketing, Retail and Commercial Sales, users in the Partner Services department will gain request access 5 days before the event and users in the Operations department will gain request access 10 days before the event. Three (3) days before the event, if tickets are still available the entire company will have access to request these tickets.</a:t>
            </a:r>
          </a:p>
        </p:txBody>
      </p:sp>
      <p:pic>
        <p:nvPicPr>
          <p:cNvPr id="16" name="Picture 15" descr="A screenshot of a cell phone&#10;&#10;Description automatically generated">
            <a:extLst>
              <a:ext uri="{FF2B5EF4-FFF2-40B4-BE49-F238E27FC236}">
                <a16:creationId xmlns:a16="http://schemas.microsoft.com/office/drawing/2014/main" id="{5214308B-D389-C345-BBC1-860058FBAE6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8063" y="3166370"/>
            <a:ext cx="8316792" cy="3213306"/>
          </a:xfrm>
          <a:prstGeom prst="rect">
            <a:avLst/>
          </a:prstGeom>
        </p:spPr>
      </p:pic>
    </p:spTree>
    <p:extLst>
      <p:ext uri="{BB962C8B-B14F-4D97-AF65-F5344CB8AC3E}">
        <p14:creationId xmlns:p14="http://schemas.microsoft.com/office/powerpoint/2010/main" val="21620333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01144"/>
            <a:ext cx="8229600" cy="516949"/>
          </a:xfrm>
        </p:spPr>
        <p:txBody>
          <a:bodyPr>
            <a:noAutofit/>
          </a:bodyPr>
          <a:lstStyle/>
          <a:p>
            <a:r>
              <a:rPr lang="en-US" sz="2800" b="1" dirty="0">
                <a:solidFill>
                  <a:srgbClr val="000090"/>
                </a:solidFill>
              </a:rPr>
              <a:t>Configure – Request Permissions</a:t>
            </a:r>
          </a:p>
        </p:txBody>
      </p:sp>
      <p:sp>
        <p:nvSpPr>
          <p:cNvPr id="10" name="TextBox 9"/>
          <p:cNvSpPr txBox="1"/>
          <p:nvPr/>
        </p:nvSpPr>
        <p:spPr>
          <a:xfrm>
            <a:off x="561931" y="719234"/>
            <a:ext cx="7979400" cy="1323439"/>
          </a:xfrm>
          <a:prstGeom prst="rect">
            <a:avLst/>
          </a:prstGeom>
          <a:noFill/>
        </p:spPr>
        <p:txBody>
          <a:bodyPr wrap="square" rtlCol="0">
            <a:spAutoFit/>
          </a:bodyPr>
          <a:lstStyle/>
          <a:p>
            <a:pPr marL="285750" indent="-285750">
              <a:buFont typeface="Arial"/>
              <a:buChar char="•"/>
            </a:pPr>
            <a:r>
              <a:rPr lang="en-US" sz="1600" dirty="0">
                <a:solidFill>
                  <a:srgbClr val="000090"/>
                </a:solidFill>
              </a:rPr>
              <a:t>Triggers can be set to create tiered access to tickets.  </a:t>
            </a:r>
          </a:p>
          <a:p>
            <a:pPr marL="285750" indent="-285750">
              <a:buFont typeface="Arial"/>
              <a:buChar char="•"/>
            </a:pPr>
            <a:r>
              <a:rPr lang="en-US" sz="1600" b="1" dirty="0">
                <a:solidFill>
                  <a:srgbClr val="000090"/>
                </a:solidFill>
              </a:rPr>
              <a:t>Takes effect</a:t>
            </a:r>
            <a:r>
              <a:rPr lang="en-US" sz="1600" dirty="0">
                <a:solidFill>
                  <a:srgbClr val="000090"/>
                </a:solidFill>
              </a:rPr>
              <a:t>: A trigger allows ticket admin to set a timeframe when users have access to tickets.</a:t>
            </a:r>
          </a:p>
          <a:p>
            <a:pPr marL="285750" indent="-285750">
              <a:buFont typeface="Arial"/>
              <a:buChar char="•"/>
            </a:pPr>
            <a:r>
              <a:rPr lang="en-US" sz="1600" b="1" dirty="0">
                <a:solidFill>
                  <a:srgbClr val="000090"/>
                </a:solidFill>
              </a:rPr>
              <a:t>Will be revoked</a:t>
            </a:r>
            <a:r>
              <a:rPr lang="en-US" sz="1600" dirty="0">
                <a:solidFill>
                  <a:srgbClr val="000090"/>
                </a:solidFill>
              </a:rPr>
              <a:t>: A trigger can be set for ticket admin to remove user access to tickets. </a:t>
            </a:r>
          </a:p>
          <a:p>
            <a:pPr marL="285750" indent="-285750">
              <a:buFont typeface="Arial"/>
              <a:buChar char="•"/>
            </a:pPr>
            <a:r>
              <a:rPr lang="en-US" sz="1600" dirty="0">
                <a:solidFill>
                  <a:srgbClr val="000090"/>
                </a:solidFill>
              </a:rPr>
              <a:t>Triggers can be applied to individual users, departments, or the entire company. </a:t>
            </a:r>
          </a:p>
        </p:txBody>
      </p:sp>
      <p:pic>
        <p:nvPicPr>
          <p:cNvPr id="5" name="Picture 4" descr="Screen Shot 2015-09-04 at 9.54.52 AM.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1401" y="2224417"/>
            <a:ext cx="8500459" cy="3031104"/>
          </a:xfrm>
          <a:prstGeom prst="rect">
            <a:avLst/>
          </a:prstGeom>
        </p:spPr>
      </p:pic>
    </p:spTree>
    <p:extLst>
      <p:ext uri="{BB962C8B-B14F-4D97-AF65-F5344CB8AC3E}">
        <p14:creationId xmlns:p14="http://schemas.microsoft.com/office/powerpoint/2010/main" val="38569786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84</TotalTime>
  <Words>470</Words>
  <Application>Microsoft Macintosh PowerPoint</Application>
  <PresentationFormat>On-screen Show (4:3)</PresentationFormat>
  <Paragraphs>29</Paragraphs>
  <Slides>5</Slides>
  <Notes>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vt:i4>
      </vt:variant>
    </vt:vector>
  </HeadingPairs>
  <TitlesOfParts>
    <vt:vector size="8" baseType="lpstr">
      <vt:lpstr>Arial</vt:lpstr>
      <vt:lpstr>Calibri</vt:lpstr>
      <vt:lpstr>Office Theme</vt:lpstr>
      <vt:lpstr>Configure – Request Permissions</vt:lpstr>
      <vt:lpstr>Configure – Request Permissions</vt:lpstr>
      <vt:lpstr>Configure – Request Permissions</vt:lpstr>
      <vt:lpstr>Configure – Request Permissions</vt:lpstr>
      <vt:lpstr>Configure – Request Permissions</vt:lpstr>
    </vt:vector>
  </TitlesOfParts>
  <Company>Concierge Live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Configure - Shopping</dc:title>
  <dc:creator>Hannah Wilcher</dc:creator>
  <cp:lastModifiedBy>Alec Coughlin</cp:lastModifiedBy>
  <cp:revision>30</cp:revision>
  <dcterms:created xsi:type="dcterms:W3CDTF">2014-03-14T17:28:47Z</dcterms:created>
  <dcterms:modified xsi:type="dcterms:W3CDTF">2020-05-26T16:58:31Z</dcterms:modified>
</cp:coreProperties>
</file>