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268" r:id="rId2"/>
    <p:sldId id="269" r:id="rId3"/>
    <p:sldId id="257" r:id="rId4"/>
    <p:sldId id="258" r:id="rId5"/>
    <p:sldId id="262" r:id="rId6"/>
    <p:sldId id="261" r:id="rId7"/>
    <p:sldId id="263" r:id="rId8"/>
    <p:sldId id="266" r:id="rId9"/>
    <p:sldId id="264" r:id="rId10"/>
    <p:sldId id="267" r:id="rId11"/>
    <p:sldId id="270" r:id="rId12"/>
    <p:sldId id="265" r:id="rId13"/>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79"/>
    <p:restoredTop sz="94694"/>
  </p:normalViewPr>
  <p:slideViewPr>
    <p:cSldViewPr snapToGrid="0" snapToObjects="1">
      <p:cViewPr varScale="1">
        <p:scale>
          <a:sx n="121" d="100"/>
          <a:sy n="121" d="100"/>
        </p:scale>
        <p:origin x="1536" y="176"/>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98" d="100"/>
          <a:sy n="98" d="100"/>
        </p:scale>
        <p:origin x="-104" y="-38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a:defRPr sz="1200"/>
            </a:lvl1pPr>
          </a:lstStyle>
          <a:p>
            <a:fld id="{3F4EF189-18D7-A84D-B53C-F107FE6051CB}" type="datetimeFigureOut">
              <a:rPr lang="en-US" smtClean="0"/>
              <a:t>5/27/20</a:t>
            </a:fld>
            <a:endParaRPr lang="en-US"/>
          </a:p>
        </p:txBody>
      </p:sp>
      <p:sp>
        <p:nvSpPr>
          <p:cNvPr id="4" name="Footer Placeholder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80013" y="6513513"/>
            <a:ext cx="3962400" cy="342900"/>
          </a:xfrm>
          <a:prstGeom prst="rect">
            <a:avLst/>
          </a:prstGeom>
        </p:spPr>
        <p:txBody>
          <a:bodyPr vert="horz" lIns="91440" tIns="45720" rIns="91440" bIns="45720" rtlCol="0" anchor="b"/>
          <a:lstStyle>
            <a:lvl1pPr algn="r">
              <a:defRPr sz="1200"/>
            </a:lvl1pPr>
          </a:lstStyle>
          <a:p>
            <a:fld id="{3204C1EA-1AE6-BD46-AA03-83147900BCE0}" type="slidenum">
              <a:rPr lang="en-US" smtClean="0"/>
              <a:t>‹#›</a:t>
            </a:fld>
            <a:endParaRPr lang="en-US"/>
          </a:p>
        </p:txBody>
      </p:sp>
    </p:spTree>
    <p:extLst>
      <p:ext uri="{BB962C8B-B14F-4D97-AF65-F5344CB8AC3E}">
        <p14:creationId xmlns:p14="http://schemas.microsoft.com/office/powerpoint/2010/main" val="2024618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3C50C3CA-3487-154C-8194-870561357E19}" type="datetimeFigureOut">
              <a:rPr lang="en-US" smtClean="0"/>
              <a:t>5/27/20</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64C169E4-0CD4-664E-B066-9D7F8817BA39}" type="slidenum">
              <a:rPr lang="en-US" smtClean="0"/>
              <a:t>‹#›</a:t>
            </a:fld>
            <a:endParaRPr lang="en-US"/>
          </a:p>
        </p:txBody>
      </p:sp>
    </p:spTree>
    <p:extLst>
      <p:ext uri="{BB962C8B-B14F-4D97-AF65-F5344CB8AC3E}">
        <p14:creationId xmlns:p14="http://schemas.microsoft.com/office/powerpoint/2010/main" val="314035884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C169E4-0CD4-664E-B066-9D7F8817BA39}" type="slidenum">
              <a:rPr lang="en-US" smtClean="0"/>
              <a:t>1</a:t>
            </a:fld>
            <a:endParaRPr lang="en-US"/>
          </a:p>
        </p:txBody>
      </p:sp>
    </p:spTree>
    <p:extLst>
      <p:ext uri="{BB962C8B-B14F-4D97-AF65-F5344CB8AC3E}">
        <p14:creationId xmlns:p14="http://schemas.microsoft.com/office/powerpoint/2010/main" val="1173920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C169E4-0CD4-664E-B066-9D7F8817BA39}" type="slidenum">
              <a:rPr lang="en-US" smtClean="0"/>
              <a:t>10</a:t>
            </a:fld>
            <a:endParaRPr lang="en-US"/>
          </a:p>
        </p:txBody>
      </p:sp>
    </p:spTree>
    <p:extLst>
      <p:ext uri="{BB962C8B-B14F-4D97-AF65-F5344CB8AC3E}">
        <p14:creationId xmlns:p14="http://schemas.microsoft.com/office/powerpoint/2010/main" val="1601005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C169E4-0CD4-664E-B066-9D7F8817BA39}" type="slidenum">
              <a:rPr lang="en-US" smtClean="0"/>
              <a:t>11</a:t>
            </a:fld>
            <a:endParaRPr lang="en-US"/>
          </a:p>
        </p:txBody>
      </p:sp>
    </p:spTree>
    <p:extLst>
      <p:ext uri="{BB962C8B-B14F-4D97-AF65-F5344CB8AC3E}">
        <p14:creationId xmlns:p14="http://schemas.microsoft.com/office/powerpoint/2010/main" val="12826205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C169E4-0CD4-664E-B066-9D7F8817BA39}" type="slidenum">
              <a:rPr lang="en-US" smtClean="0"/>
              <a:t>12</a:t>
            </a:fld>
            <a:endParaRPr lang="en-US"/>
          </a:p>
        </p:txBody>
      </p:sp>
    </p:spTree>
    <p:extLst>
      <p:ext uri="{BB962C8B-B14F-4D97-AF65-F5344CB8AC3E}">
        <p14:creationId xmlns:p14="http://schemas.microsoft.com/office/powerpoint/2010/main" val="1601005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C169E4-0CD4-664E-B066-9D7F8817BA39}" type="slidenum">
              <a:rPr lang="en-US" smtClean="0"/>
              <a:t>2</a:t>
            </a:fld>
            <a:endParaRPr lang="en-US"/>
          </a:p>
        </p:txBody>
      </p:sp>
    </p:spTree>
    <p:extLst>
      <p:ext uri="{BB962C8B-B14F-4D97-AF65-F5344CB8AC3E}">
        <p14:creationId xmlns:p14="http://schemas.microsoft.com/office/powerpoint/2010/main" val="1624563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C169E4-0CD4-664E-B066-9D7F8817BA39}" type="slidenum">
              <a:rPr lang="en-US" smtClean="0"/>
              <a:t>3</a:t>
            </a:fld>
            <a:endParaRPr lang="en-US"/>
          </a:p>
        </p:txBody>
      </p:sp>
    </p:spTree>
    <p:extLst>
      <p:ext uri="{BB962C8B-B14F-4D97-AF65-F5344CB8AC3E}">
        <p14:creationId xmlns:p14="http://schemas.microsoft.com/office/powerpoint/2010/main" val="1601005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C169E4-0CD4-664E-B066-9D7F8817BA39}" type="slidenum">
              <a:rPr lang="en-US" smtClean="0"/>
              <a:t>4</a:t>
            </a:fld>
            <a:endParaRPr lang="en-US"/>
          </a:p>
        </p:txBody>
      </p:sp>
    </p:spTree>
    <p:extLst>
      <p:ext uri="{BB962C8B-B14F-4D97-AF65-F5344CB8AC3E}">
        <p14:creationId xmlns:p14="http://schemas.microsoft.com/office/powerpoint/2010/main" val="1601005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C169E4-0CD4-664E-B066-9D7F8817BA39}" type="slidenum">
              <a:rPr lang="en-US" smtClean="0"/>
              <a:t>5</a:t>
            </a:fld>
            <a:endParaRPr lang="en-US"/>
          </a:p>
        </p:txBody>
      </p:sp>
    </p:spTree>
    <p:extLst>
      <p:ext uri="{BB962C8B-B14F-4D97-AF65-F5344CB8AC3E}">
        <p14:creationId xmlns:p14="http://schemas.microsoft.com/office/powerpoint/2010/main" val="1601005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C169E4-0CD4-664E-B066-9D7F8817BA39}" type="slidenum">
              <a:rPr lang="en-US" smtClean="0"/>
              <a:t>6</a:t>
            </a:fld>
            <a:endParaRPr lang="en-US"/>
          </a:p>
        </p:txBody>
      </p:sp>
    </p:spTree>
    <p:extLst>
      <p:ext uri="{BB962C8B-B14F-4D97-AF65-F5344CB8AC3E}">
        <p14:creationId xmlns:p14="http://schemas.microsoft.com/office/powerpoint/2010/main" val="1601005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C169E4-0CD4-664E-B066-9D7F8817BA39}" type="slidenum">
              <a:rPr lang="en-US" smtClean="0"/>
              <a:t>7</a:t>
            </a:fld>
            <a:endParaRPr lang="en-US"/>
          </a:p>
        </p:txBody>
      </p:sp>
    </p:spTree>
    <p:extLst>
      <p:ext uri="{BB962C8B-B14F-4D97-AF65-F5344CB8AC3E}">
        <p14:creationId xmlns:p14="http://schemas.microsoft.com/office/powerpoint/2010/main" val="1601005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C169E4-0CD4-664E-B066-9D7F8817BA39}" type="slidenum">
              <a:rPr lang="en-US" smtClean="0"/>
              <a:t>8</a:t>
            </a:fld>
            <a:endParaRPr lang="en-US"/>
          </a:p>
        </p:txBody>
      </p:sp>
    </p:spTree>
    <p:extLst>
      <p:ext uri="{BB962C8B-B14F-4D97-AF65-F5344CB8AC3E}">
        <p14:creationId xmlns:p14="http://schemas.microsoft.com/office/powerpoint/2010/main" val="1601005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C169E4-0CD4-664E-B066-9D7F8817BA39}" type="slidenum">
              <a:rPr lang="en-US" smtClean="0"/>
              <a:t>9</a:t>
            </a:fld>
            <a:endParaRPr lang="en-US"/>
          </a:p>
        </p:txBody>
      </p:sp>
    </p:spTree>
    <p:extLst>
      <p:ext uri="{BB962C8B-B14F-4D97-AF65-F5344CB8AC3E}">
        <p14:creationId xmlns:p14="http://schemas.microsoft.com/office/powerpoint/2010/main" val="1601005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1A4B619-9627-5D48-B83D-7650B77ED0CE}" type="datetime1">
              <a:rPr lang="en-US" smtClean="0"/>
              <a:t>5/27/20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D76F1F-F32F-F74B-8A18-41FB91E2F4E6}" type="slidenum">
              <a:rPr lang="en-US" smtClean="0"/>
              <a:t>‹#›</a:t>
            </a:fld>
            <a:endParaRPr lang="en-US"/>
          </a:p>
        </p:txBody>
      </p:sp>
    </p:spTree>
    <p:extLst>
      <p:ext uri="{BB962C8B-B14F-4D97-AF65-F5344CB8AC3E}">
        <p14:creationId xmlns:p14="http://schemas.microsoft.com/office/powerpoint/2010/main" val="1421349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1BE78E-BA3C-6242-954B-99F57DC91F0D}" type="datetime1">
              <a:rPr lang="en-US" smtClean="0"/>
              <a:t>5/27/20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D76F1F-F32F-F74B-8A18-41FB91E2F4E6}" type="slidenum">
              <a:rPr lang="en-US" smtClean="0"/>
              <a:t>‹#›</a:t>
            </a:fld>
            <a:endParaRPr lang="en-US"/>
          </a:p>
        </p:txBody>
      </p:sp>
    </p:spTree>
    <p:extLst>
      <p:ext uri="{BB962C8B-B14F-4D97-AF65-F5344CB8AC3E}">
        <p14:creationId xmlns:p14="http://schemas.microsoft.com/office/powerpoint/2010/main" val="3742281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29D218-C4BA-624E-A759-F270BF98851A}" type="datetime1">
              <a:rPr lang="en-US" smtClean="0"/>
              <a:t>5/27/20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D76F1F-F32F-F74B-8A18-41FB91E2F4E6}" type="slidenum">
              <a:rPr lang="en-US" smtClean="0"/>
              <a:t>‹#›</a:t>
            </a:fld>
            <a:endParaRPr lang="en-US"/>
          </a:p>
        </p:txBody>
      </p:sp>
    </p:spTree>
    <p:extLst>
      <p:ext uri="{BB962C8B-B14F-4D97-AF65-F5344CB8AC3E}">
        <p14:creationId xmlns:p14="http://schemas.microsoft.com/office/powerpoint/2010/main" val="2989940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F54438-9A64-9046-88A8-D73A49CA27D3}" type="datetime1">
              <a:rPr lang="en-US" smtClean="0"/>
              <a:t>5/27/20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D76F1F-F32F-F74B-8A18-41FB91E2F4E6}" type="slidenum">
              <a:rPr lang="en-US" smtClean="0"/>
              <a:t>‹#›</a:t>
            </a:fld>
            <a:endParaRPr lang="en-US"/>
          </a:p>
        </p:txBody>
      </p:sp>
    </p:spTree>
    <p:extLst>
      <p:ext uri="{BB962C8B-B14F-4D97-AF65-F5344CB8AC3E}">
        <p14:creationId xmlns:p14="http://schemas.microsoft.com/office/powerpoint/2010/main" val="1666888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8F1412-1DC0-3044-B904-195BE38AE7CA}" type="datetime1">
              <a:rPr lang="en-US" smtClean="0"/>
              <a:t>5/27/20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D76F1F-F32F-F74B-8A18-41FB91E2F4E6}" type="slidenum">
              <a:rPr lang="en-US" smtClean="0"/>
              <a:t>‹#›</a:t>
            </a:fld>
            <a:endParaRPr lang="en-US"/>
          </a:p>
        </p:txBody>
      </p:sp>
    </p:spTree>
    <p:extLst>
      <p:ext uri="{BB962C8B-B14F-4D97-AF65-F5344CB8AC3E}">
        <p14:creationId xmlns:p14="http://schemas.microsoft.com/office/powerpoint/2010/main" val="1473813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48A434C-2C16-4047-83F2-5328472E3552}" type="datetime1">
              <a:rPr lang="en-US" smtClean="0"/>
              <a:t>5/27/20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D76F1F-F32F-F74B-8A18-41FB91E2F4E6}" type="slidenum">
              <a:rPr lang="en-US" smtClean="0"/>
              <a:t>‹#›</a:t>
            </a:fld>
            <a:endParaRPr lang="en-US"/>
          </a:p>
        </p:txBody>
      </p:sp>
    </p:spTree>
    <p:extLst>
      <p:ext uri="{BB962C8B-B14F-4D97-AF65-F5344CB8AC3E}">
        <p14:creationId xmlns:p14="http://schemas.microsoft.com/office/powerpoint/2010/main" val="389669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6920341-CFF8-CE42-97E7-8D4EF28D8756}" type="datetime1">
              <a:rPr lang="en-US" smtClean="0"/>
              <a:t>5/27/20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D76F1F-F32F-F74B-8A18-41FB91E2F4E6}" type="slidenum">
              <a:rPr lang="en-US" smtClean="0"/>
              <a:t>‹#›</a:t>
            </a:fld>
            <a:endParaRPr lang="en-US"/>
          </a:p>
        </p:txBody>
      </p:sp>
    </p:spTree>
    <p:extLst>
      <p:ext uri="{BB962C8B-B14F-4D97-AF65-F5344CB8AC3E}">
        <p14:creationId xmlns:p14="http://schemas.microsoft.com/office/powerpoint/2010/main" val="3315084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F98497A-CFA6-D04C-990B-72EB3D04A601}" type="datetime1">
              <a:rPr lang="en-US" smtClean="0"/>
              <a:t>5/27/20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D76F1F-F32F-F74B-8A18-41FB91E2F4E6}" type="slidenum">
              <a:rPr lang="en-US" smtClean="0"/>
              <a:t>‹#›</a:t>
            </a:fld>
            <a:endParaRPr lang="en-US"/>
          </a:p>
        </p:txBody>
      </p:sp>
    </p:spTree>
    <p:extLst>
      <p:ext uri="{BB962C8B-B14F-4D97-AF65-F5344CB8AC3E}">
        <p14:creationId xmlns:p14="http://schemas.microsoft.com/office/powerpoint/2010/main" val="1605243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547A41-7823-764E-A23D-9B83A16B351B}" type="datetime1">
              <a:rPr lang="en-US" smtClean="0"/>
              <a:t>5/27/20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D76F1F-F32F-F74B-8A18-41FB91E2F4E6}" type="slidenum">
              <a:rPr lang="en-US" smtClean="0"/>
              <a:t>‹#›</a:t>
            </a:fld>
            <a:endParaRPr lang="en-US"/>
          </a:p>
        </p:txBody>
      </p:sp>
    </p:spTree>
    <p:extLst>
      <p:ext uri="{BB962C8B-B14F-4D97-AF65-F5344CB8AC3E}">
        <p14:creationId xmlns:p14="http://schemas.microsoft.com/office/powerpoint/2010/main" val="627211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9FF529-4A22-0142-B8EF-AED9E5AB5A8B}" type="datetime1">
              <a:rPr lang="en-US" smtClean="0"/>
              <a:t>5/27/20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D76F1F-F32F-F74B-8A18-41FB91E2F4E6}" type="slidenum">
              <a:rPr lang="en-US" smtClean="0"/>
              <a:t>‹#›</a:t>
            </a:fld>
            <a:endParaRPr lang="en-US"/>
          </a:p>
        </p:txBody>
      </p:sp>
    </p:spTree>
    <p:extLst>
      <p:ext uri="{BB962C8B-B14F-4D97-AF65-F5344CB8AC3E}">
        <p14:creationId xmlns:p14="http://schemas.microsoft.com/office/powerpoint/2010/main" val="1126218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425E82-2ABA-6D47-87D0-DE695285C3E5}" type="datetime1">
              <a:rPr lang="en-US" smtClean="0"/>
              <a:t>5/27/20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D76F1F-F32F-F74B-8A18-41FB91E2F4E6}" type="slidenum">
              <a:rPr lang="en-US" smtClean="0"/>
              <a:t>‹#›</a:t>
            </a:fld>
            <a:endParaRPr lang="en-US"/>
          </a:p>
        </p:txBody>
      </p:sp>
    </p:spTree>
    <p:extLst>
      <p:ext uri="{BB962C8B-B14F-4D97-AF65-F5344CB8AC3E}">
        <p14:creationId xmlns:p14="http://schemas.microsoft.com/office/powerpoint/2010/main" val="1958411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C8CF67-721A-C74F-A7AB-0437B33ACB00}" type="datetime1">
              <a:rPr lang="en-US" smtClean="0"/>
              <a:t>5/27/20</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D76F1F-F32F-F74B-8A18-41FB91E2F4E6}" type="slidenum">
              <a:rPr lang="en-US" smtClean="0"/>
              <a:t>‹#›</a:t>
            </a:fld>
            <a:endParaRPr lang="en-US"/>
          </a:p>
        </p:txBody>
      </p:sp>
    </p:spTree>
    <p:extLst>
      <p:ext uri="{BB962C8B-B14F-4D97-AF65-F5344CB8AC3E}">
        <p14:creationId xmlns:p14="http://schemas.microsoft.com/office/powerpoint/2010/main" val="21144795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01143"/>
            <a:ext cx="8229600" cy="516949"/>
          </a:xfrm>
        </p:spPr>
        <p:txBody>
          <a:bodyPr>
            <a:noAutofit/>
          </a:bodyPr>
          <a:lstStyle/>
          <a:p>
            <a:r>
              <a:rPr lang="en-US" sz="2800" b="1" dirty="0">
                <a:solidFill>
                  <a:srgbClr val="000090"/>
                </a:solidFill>
              </a:rPr>
              <a:t>Users</a:t>
            </a:r>
          </a:p>
        </p:txBody>
      </p:sp>
      <p:sp>
        <p:nvSpPr>
          <p:cNvPr id="10" name="TextBox 9"/>
          <p:cNvSpPr txBox="1"/>
          <p:nvPr/>
        </p:nvSpPr>
        <p:spPr>
          <a:xfrm>
            <a:off x="618836" y="618092"/>
            <a:ext cx="7906327"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rgbClr val="000090"/>
                </a:solidFill>
              </a:rPr>
              <a:t>The Setup section is where setup admin can control account behaviors. From updating attendee types and data fields, to delivery options for tickets, to branding the site; all is done in the Setup section.</a:t>
            </a:r>
          </a:p>
          <a:p>
            <a:endParaRPr lang="en-US" sz="1600" dirty="0">
              <a:solidFill>
                <a:srgbClr val="000090"/>
              </a:solidFill>
            </a:endParaRPr>
          </a:p>
          <a:p>
            <a:pPr marL="285750" indent="-285750">
              <a:buFont typeface="Arial" panose="020B0604020202020204" pitchFamily="34" charset="0"/>
              <a:buChar char="•"/>
            </a:pPr>
            <a:r>
              <a:rPr lang="en-US" sz="1600" dirty="0">
                <a:solidFill>
                  <a:srgbClr val="000090"/>
                </a:solidFill>
              </a:rPr>
              <a:t>To access the Setup section, click on your name (top of the page), then click “Setup”.</a:t>
            </a:r>
          </a:p>
        </p:txBody>
      </p:sp>
      <p:pic>
        <p:nvPicPr>
          <p:cNvPr id="3" name="Picture 2" descr="A screenshot of a cell phone&#10;&#10;Description automatically generated">
            <a:extLst>
              <a:ext uri="{FF2B5EF4-FFF2-40B4-BE49-F238E27FC236}">
                <a16:creationId xmlns:a16="http://schemas.microsoft.com/office/drawing/2014/main" id="{BCB7C654-884F-B14B-BF57-85E9FE04F20B}"/>
              </a:ext>
            </a:extLst>
          </p:cNvPr>
          <p:cNvPicPr>
            <a:picLocks noChangeAspect="1"/>
          </p:cNvPicPr>
          <p:nvPr/>
        </p:nvPicPr>
        <p:blipFill>
          <a:blip r:embed="rId3"/>
          <a:stretch>
            <a:fillRect/>
          </a:stretch>
        </p:blipFill>
        <p:spPr>
          <a:xfrm>
            <a:off x="3441700" y="2355850"/>
            <a:ext cx="2260600" cy="2146300"/>
          </a:xfrm>
          <a:prstGeom prst="rect">
            <a:avLst/>
          </a:prstGeom>
        </p:spPr>
      </p:pic>
      <p:sp>
        <p:nvSpPr>
          <p:cNvPr id="5" name="Oval 4">
            <a:extLst>
              <a:ext uri="{FF2B5EF4-FFF2-40B4-BE49-F238E27FC236}">
                <a16:creationId xmlns:a16="http://schemas.microsoft.com/office/drawing/2014/main" id="{AD056ABD-7B99-2F4B-9323-F345CF2D2A2B}"/>
              </a:ext>
            </a:extLst>
          </p:cNvPr>
          <p:cNvSpPr/>
          <p:nvPr/>
        </p:nvSpPr>
        <p:spPr>
          <a:xfrm>
            <a:off x="4809506" y="2363190"/>
            <a:ext cx="819398" cy="463137"/>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B858086-8297-FE48-97EC-49222AA5403C}"/>
              </a:ext>
            </a:extLst>
          </p:cNvPr>
          <p:cNvSpPr/>
          <p:nvPr/>
        </p:nvSpPr>
        <p:spPr>
          <a:xfrm>
            <a:off x="3643743" y="4050888"/>
            <a:ext cx="987632" cy="463137"/>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8457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01143"/>
            <a:ext cx="8229600" cy="516949"/>
          </a:xfrm>
        </p:spPr>
        <p:txBody>
          <a:bodyPr>
            <a:noAutofit/>
          </a:bodyPr>
          <a:lstStyle/>
          <a:p>
            <a:r>
              <a:rPr lang="en-US" sz="2800" b="1" dirty="0">
                <a:solidFill>
                  <a:srgbClr val="000090"/>
                </a:solidFill>
              </a:rPr>
              <a:t>Users</a:t>
            </a:r>
          </a:p>
        </p:txBody>
      </p:sp>
      <p:sp>
        <p:nvSpPr>
          <p:cNvPr id="10" name="TextBox 9"/>
          <p:cNvSpPr txBox="1"/>
          <p:nvPr/>
        </p:nvSpPr>
        <p:spPr>
          <a:xfrm>
            <a:off x="561931" y="855612"/>
            <a:ext cx="7979400"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rgbClr val="000090"/>
                </a:solidFill>
              </a:rPr>
              <a:t>To merge users, search for and select the user, then click “Merge”. </a:t>
            </a:r>
          </a:p>
          <a:p>
            <a:pPr marL="285750" indent="-285750">
              <a:buFont typeface="Arial" panose="020B0604020202020204" pitchFamily="34" charset="0"/>
              <a:buChar char="•"/>
            </a:pPr>
            <a:r>
              <a:rPr lang="en-US" sz="1600" b="1" dirty="0">
                <a:solidFill>
                  <a:srgbClr val="000090"/>
                </a:solidFill>
              </a:rPr>
              <a:t>This action cannot be undone. </a:t>
            </a:r>
          </a:p>
          <a:p>
            <a:endParaRPr lang="en-US" sz="1600" dirty="0">
              <a:solidFill>
                <a:srgbClr val="000090"/>
              </a:solidFill>
            </a:endParaRPr>
          </a:p>
          <a:p>
            <a:endParaRPr lang="en-US" sz="1600" dirty="0">
              <a:solidFill>
                <a:srgbClr val="000090"/>
              </a:solidFill>
            </a:endParaRPr>
          </a:p>
        </p:txBody>
      </p:sp>
      <p:sp>
        <p:nvSpPr>
          <p:cNvPr id="2" name="Slide Number Placeholder 1"/>
          <p:cNvSpPr>
            <a:spLocks noGrp="1"/>
          </p:cNvSpPr>
          <p:nvPr>
            <p:ph type="sldNum" sz="quarter" idx="12"/>
          </p:nvPr>
        </p:nvSpPr>
        <p:spPr/>
        <p:txBody>
          <a:bodyPr/>
          <a:lstStyle/>
          <a:p>
            <a:fld id="{10D76F1F-F32F-F74B-8A18-41FB91E2F4E6}" type="slidenum">
              <a:rPr lang="en-US" smtClean="0"/>
              <a:t>10</a:t>
            </a:fld>
            <a:endParaRPr lang="en-US"/>
          </a:p>
        </p:txBody>
      </p:sp>
      <p:pic>
        <p:nvPicPr>
          <p:cNvPr id="6" name="Picture 5" descr="A screenshot of a cell phone&#13;&#10;&#13;&#10;Description automatically generated">
            <a:extLst>
              <a:ext uri="{FF2B5EF4-FFF2-40B4-BE49-F238E27FC236}">
                <a16:creationId xmlns:a16="http://schemas.microsoft.com/office/drawing/2014/main" id="{019195AB-5AF7-AD47-9729-031485A8A48B}"/>
              </a:ext>
            </a:extLst>
          </p:cNvPr>
          <p:cNvPicPr>
            <a:picLocks noChangeAspect="1"/>
          </p:cNvPicPr>
          <p:nvPr/>
        </p:nvPicPr>
        <p:blipFill>
          <a:blip r:embed="rId3"/>
          <a:stretch>
            <a:fillRect/>
          </a:stretch>
        </p:blipFill>
        <p:spPr>
          <a:xfrm>
            <a:off x="561931" y="1747160"/>
            <a:ext cx="7643446" cy="2872537"/>
          </a:xfrm>
          <a:prstGeom prst="rect">
            <a:avLst/>
          </a:prstGeom>
        </p:spPr>
      </p:pic>
      <p:sp>
        <p:nvSpPr>
          <p:cNvPr id="7" name="Oval 6">
            <a:extLst>
              <a:ext uri="{FF2B5EF4-FFF2-40B4-BE49-F238E27FC236}">
                <a16:creationId xmlns:a16="http://schemas.microsoft.com/office/drawing/2014/main" id="{054E688A-9A4E-3040-9012-A836035A796D}"/>
              </a:ext>
            </a:extLst>
          </p:cNvPr>
          <p:cNvSpPr/>
          <p:nvPr/>
        </p:nvSpPr>
        <p:spPr>
          <a:xfrm>
            <a:off x="2121877" y="4044462"/>
            <a:ext cx="937846" cy="575235"/>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1689C067-8360-AA44-B66B-31E2E609D1B1}"/>
              </a:ext>
            </a:extLst>
          </p:cNvPr>
          <p:cNvSpPr/>
          <p:nvPr/>
        </p:nvSpPr>
        <p:spPr>
          <a:xfrm>
            <a:off x="2002420" y="3183428"/>
            <a:ext cx="2199190" cy="416299"/>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5040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01143"/>
            <a:ext cx="8229600" cy="516949"/>
          </a:xfrm>
        </p:spPr>
        <p:txBody>
          <a:bodyPr>
            <a:noAutofit/>
          </a:bodyPr>
          <a:lstStyle/>
          <a:p>
            <a:r>
              <a:rPr lang="en-US" sz="2800" b="1" dirty="0">
                <a:solidFill>
                  <a:srgbClr val="000090"/>
                </a:solidFill>
              </a:rPr>
              <a:t>Users</a:t>
            </a:r>
          </a:p>
        </p:txBody>
      </p:sp>
      <p:sp>
        <p:nvSpPr>
          <p:cNvPr id="10" name="TextBox 9"/>
          <p:cNvSpPr txBox="1"/>
          <p:nvPr/>
        </p:nvSpPr>
        <p:spPr>
          <a:xfrm>
            <a:off x="561931" y="855612"/>
            <a:ext cx="7979400" cy="2800767"/>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rgbClr val="000090"/>
                </a:solidFill>
              </a:rPr>
              <a:t>In general when a user registers for a Concierge Live account, they are a ”user”. If a user is given “management rights” to  tickets through the configure section, they become a conditional admin for the tickets someone created and added them as a manager to and any tickets they create.</a:t>
            </a:r>
          </a:p>
          <a:p>
            <a:pPr marL="285750" indent="-285750">
              <a:buFont typeface="Arial" panose="020B0604020202020204" pitchFamily="34" charset="0"/>
              <a:buChar char="•"/>
            </a:pPr>
            <a:r>
              <a:rPr lang="en-US" sz="1600" dirty="0">
                <a:solidFill>
                  <a:srgbClr val="000090"/>
                </a:solidFill>
              </a:rPr>
              <a:t>Changing user access should be an edge case not the norm. </a:t>
            </a:r>
          </a:p>
          <a:p>
            <a:pPr marL="285750" indent="-285750">
              <a:buFont typeface="Arial" panose="020B0604020202020204" pitchFamily="34" charset="0"/>
              <a:buChar char="•"/>
            </a:pPr>
            <a:r>
              <a:rPr lang="en-US" sz="1600" dirty="0">
                <a:solidFill>
                  <a:srgbClr val="000090"/>
                </a:solidFill>
              </a:rPr>
              <a:t>If a user has “full” access level for a section, they have full permissions to the section regardless of how tickets are configured. For example, if someone has “full” manage section permissions, the user has full inventory permissions to every ticket in Concierge Live, not just what they have “configure” management permissions for. </a:t>
            </a:r>
          </a:p>
          <a:p>
            <a:endParaRPr lang="en-US" sz="1600" dirty="0">
              <a:solidFill>
                <a:srgbClr val="000090"/>
              </a:solidFill>
            </a:endParaRPr>
          </a:p>
          <a:p>
            <a:endParaRPr lang="en-US" sz="1600" dirty="0">
              <a:solidFill>
                <a:srgbClr val="000090"/>
              </a:solidFill>
            </a:endParaRPr>
          </a:p>
        </p:txBody>
      </p:sp>
      <p:sp>
        <p:nvSpPr>
          <p:cNvPr id="2" name="Slide Number Placeholder 1"/>
          <p:cNvSpPr>
            <a:spLocks noGrp="1"/>
          </p:cNvSpPr>
          <p:nvPr>
            <p:ph type="sldNum" sz="quarter" idx="12"/>
          </p:nvPr>
        </p:nvSpPr>
        <p:spPr/>
        <p:txBody>
          <a:bodyPr/>
          <a:lstStyle/>
          <a:p>
            <a:fld id="{10D76F1F-F32F-F74B-8A18-41FB91E2F4E6}" type="slidenum">
              <a:rPr lang="en-US" smtClean="0"/>
              <a:t>11</a:t>
            </a:fld>
            <a:endParaRPr lang="en-US"/>
          </a:p>
        </p:txBody>
      </p:sp>
      <p:pic>
        <p:nvPicPr>
          <p:cNvPr id="5" name="Picture 4" descr="A screenshot of a social media post&#10;&#10;Description automatically generated">
            <a:extLst>
              <a:ext uri="{FF2B5EF4-FFF2-40B4-BE49-F238E27FC236}">
                <a16:creationId xmlns:a16="http://schemas.microsoft.com/office/drawing/2014/main" id="{4BE68562-C6C5-0447-B11B-F4B6B8959B2D}"/>
              </a:ext>
            </a:extLst>
          </p:cNvPr>
          <p:cNvPicPr>
            <a:picLocks noChangeAspect="1"/>
          </p:cNvPicPr>
          <p:nvPr/>
        </p:nvPicPr>
        <p:blipFill>
          <a:blip r:embed="rId3"/>
          <a:stretch>
            <a:fillRect/>
          </a:stretch>
        </p:blipFill>
        <p:spPr>
          <a:xfrm>
            <a:off x="675407" y="3289466"/>
            <a:ext cx="7496467" cy="3301340"/>
          </a:xfrm>
          <a:prstGeom prst="rect">
            <a:avLst/>
          </a:prstGeom>
        </p:spPr>
      </p:pic>
    </p:spTree>
    <p:extLst>
      <p:ext uri="{BB962C8B-B14F-4D97-AF65-F5344CB8AC3E}">
        <p14:creationId xmlns:p14="http://schemas.microsoft.com/office/powerpoint/2010/main" val="3900731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01143"/>
            <a:ext cx="8229600" cy="516949"/>
          </a:xfrm>
        </p:spPr>
        <p:txBody>
          <a:bodyPr>
            <a:noAutofit/>
          </a:bodyPr>
          <a:lstStyle/>
          <a:p>
            <a:r>
              <a:rPr lang="en-US" sz="2800" b="1" dirty="0">
                <a:solidFill>
                  <a:srgbClr val="000090"/>
                </a:solidFill>
              </a:rPr>
              <a:t>Users</a:t>
            </a:r>
          </a:p>
        </p:txBody>
      </p:sp>
      <p:sp>
        <p:nvSpPr>
          <p:cNvPr id="10" name="TextBox 9"/>
          <p:cNvSpPr txBox="1"/>
          <p:nvPr/>
        </p:nvSpPr>
        <p:spPr>
          <a:xfrm>
            <a:off x="561931" y="855612"/>
            <a:ext cx="7979400" cy="1323439"/>
          </a:xfrm>
          <a:prstGeom prst="rect">
            <a:avLst/>
          </a:prstGeom>
          <a:noFill/>
        </p:spPr>
        <p:txBody>
          <a:bodyPr wrap="square" rtlCol="0">
            <a:spAutoFit/>
          </a:bodyPr>
          <a:lstStyle/>
          <a:p>
            <a:r>
              <a:rPr lang="en-US" sz="1600" dirty="0">
                <a:solidFill>
                  <a:srgbClr val="000090"/>
                </a:solidFill>
              </a:rPr>
              <a:t>Ticket admin can deactivate and delete accounts.</a:t>
            </a:r>
          </a:p>
          <a:p>
            <a:pPr marL="285750" indent="-285750">
              <a:buFont typeface="Arial"/>
              <a:buChar char="•"/>
            </a:pPr>
            <a:r>
              <a:rPr lang="en-US" sz="1600" dirty="0">
                <a:solidFill>
                  <a:srgbClr val="000090"/>
                </a:solidFill>
              </a:rPr>
              <a:t>If a user has requests or is listed as an attendee on another user’s request, they cannot be deleted, but the account can be deactivated. This is for data integrity purposes. </a:t>
            </a:r>
          </a:p>
          <a:p>
            <a:pPr marL="285750" indent="-285750">
              <a:buFont typeface="Arial"/>
              <a:buChar char="•"/>
            </a:pPr>
            <a:r>
              <a:rPr lang="en-US" sz="1600" dirty="0">
                <a:solidFill>
                  <a:srgbClr val="000090"/>
                </a:solidFill>
              </a:rPr>
              <a:t>If a user hasn’t made any requests and isn’t listed as an attendee on another user’s request, their account can be deleted. Once deleted, the action cannot be undone.</a:t>
            </a:r>
          </a:p>
        </p:txBody>
      </p:sp>
      <p:sp>
        <p:nvSpPr>
          <p:cNvPr id="2" name="Slide Number Placeholder 1"/>
          <p:cNvSpPr>
            <a:spLocks noGrp="1"/>
          </p:cNvSpPr>
          <p:nvPr>
            <p:ph type="sldNum" sz="quarter" idx="12"/>
          </p:nvPr>
        </p:nvSpPr>
        <p:spPr/>
        <p:txBody>
          <a:bodyPr/>
          <a:lstStyle/>
          <a:p>
            <a:fld id="{10D76F1F-F32F-F74B-8A18-41FB91E2F4E6}" type="slidenum">
              <a:rPr lang="en-US" smtClean="0"/>
              <a:t>12</a:t>
            </a:fld>
            <a:endParaRPr lang="en-US"/>
          </a:p>
        </p:txBody>
      </p:sp>
    </p:spTree>
    <p:extLst>
      <p:ext uri="{BB962C8B-B14F-4D97-AF65-F5344CB8AC3E}">
        <p14:creationId xmlns:p14="http://schemas.microsoft.com/office/powerpoint/2010/main" val="157258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01143"/>
            <a:ext cx="8229600" cy="516949"/>
          </a:xfrm>
        </p:spPr>
        <p:txBody>
          <a:bodyPr>
            <a:noAutofit/>
          </a:bodyPr>
          <a:lstStyle/>
          <a:p>
            <a:r>
              <a:rPr lang="en-US" sz="2800" b="1" dirty="0">
                <a:solidFill>
                  <a:srgbClr val="000090"/>
                </a:solidFill>
              </a:rPr>
              <a:t>Users</a:t>
            </a:r>
          </a:p>
        </p:txBody>
      </p:sp>
      <p:sp>
        <p:nvSpPr>
          <p:cNvPr id="10" name="TextBox 9"/>
          <p:cNvSpPr txBox="1"/>
          <p:nvPr/>
        </p:nvSpPr>
        <p:spPr>
          <a:xfrm>
            <a:off x="4924961" y="886042"/>
            <a:ext cx="3990109" cy="1815882"/>
          </a:xfrm>
          <a:prstGeom prst="rect">
            <a:avLst/>
          </a:prstGeom>
          <a:noFill/>
        </p:spPr>
        <p:txBody>
          <a:bodyPr wrap="square" rtlCol="0">
            <a:spAutoFit/>
          </a:bodyPr>
          <a:lstStyle/>
          <a:p>
            <a:pPr marL="285750" indent="-285750">
              <a:buFont typeface="Arial"/>
              <a:buChar char="•"/>
            </a:pPr>
            <a:r>
              <a:rPr lang="en-US" sz="1600" dirty="0">
                <a:solidFill>
                  <a:srgbClr val="000090"/>
                </a:solidFill>
              </a:rPr>
              <a:t>To create, review or edit a user click “Users”. </a:t>
            </a:r>
          </a:p>
          <a:p>
            <a:pPr marL="285750" indent="-285750">
              <a:buFont typeface="Arial"/>
              <a:buChar char="•"/>
            </a:pPr>
            <a:r>
              <a:rPr lang="en-US" sz="1600" dirty="0">
                <a:solidFill>
                  <a:srgbClr val="000090"/>
                </a:solidFill>
              </a:rPr>
              <a:t>If a company uses a directory feed, it may not be possible to add/edit user details. If your company uses a directory feed, please contact your company ticket admin for user related changes. </a:t>
            </a:r>
          </a:p>
        </p:txBody>
      </p:sp>
      <p:pic>
        <p:nvPicPr>
          <p:cNvPr id="6" name="Picture 5" descr="A screenshot of a cell phone&#10;&#10;Description automatically generated">
            <a:extLst>
              <a:ext uri="{FF2B5EF4-FFF2-40B4-BE49-F238E27FC236}">
                <a16:creationId xmlns:a16="http://schemas.microsoft.com/office/drawing/2014/main" id="{7886DC04-FCA0-9F48-84F5-32B28696A9DF}"/>
              </a:ext>
            </a:extLst>
          </p:cNvPr>
          <p:cNvPicPr>
            <a:picLocks noChangeAspect="1"/>
          </p:cNvPicPr>
          <p:nvPr/>
        </p:nvPicPr>
        <p:blipFill>
          <a:blip r:embed="rId3"/>
          <a:stretch>
            <a:fillRect/>
          </a:stretch>
        </p:blipFill>
        <p:spPr>
          <a:xfrm>
            <a:off x="444195" y="516949"/>
            <a:ext cx="4127805" cy="6239908"/>
          </a:xfrm>
          <a:prstGeom prst="rect">
            <a:avLst/>
          </a:prstGeom>
        </p:spPr>
      </p:pic>
      <p:sp>
        <p:nvSpPr>
          <p:cNvPr id="2" name="Oval 1">
            <a:extLst>
              <a:ext uri="{FF2B5EF4-FFF2-40B4-BE49-F238E27FC236}">
                <a16:creationId xmlns:a16="http://schemas.microsoft.com/office/drawing/2014/main" id="{009E72A8-F5D1-FF4B-85C2-33186897B74B}"/>
              </a:ext>
            </a:extLst>
          </p:cNvPr>
          <p:cNvSpPr/>
          <p:nvPr/>
        </p:nvSpPr>
        <p:spPr>
          <a:xfrm>
            <a:off x="3348842" y="795647"/>
            <a:ext cx="985652" cy="795647"/>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0612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01143"/>
            <a:ext cx="8229600" cy="516949"/>
          </a:xfrm>
        </p:spPr>
        <p:txBody>
          <a:bodyPr>
            <a:noAutofit/>
          </a:bodyPr>
          <a:lstStyle/>
          <a:p>
            <a:r>
              <a:rPr lang="en-US" sz="2800" b="1" dirty="0">
                <a:solidFill>
                  <a:srgbClr val="000090"/>
                </a:solidFill>
              </a:rPr>
              <a:t>Users</a:t>
            </a:r>
          </a:p>
        </p:txBody>
      </p:sp>
      <p:sp>
        <p:nvSpPr>
          <p:cNvPr id="10" name="TextBox 9"/>
          <p:cNvSpPr txBox="1"/>
          <p:nvPr/>
        </p:nvSpPr>
        <p:spPr>
          <a:xfrm>
            <a:off x="561930" y="855612"/>
            <a:ext cx="7715795" cy="830997"/>
          </a:xfrm>
          <a:prstGeom prst="rect">
            <a:avLst/>
          </a:prstGeom>
          <a:noFill/>
        </p:spPr>
        <p:txBody>
          <a:bodyPr wrap="square" rtlCol="0">
            <a:spAutoFit/>
          </a:bodyPr>
          <a:lstStyle/>
          <a:p>
            <a:pPr marL="285750" indent="-285750">
              <a:buFont typeface="Arial"/>
              <a:buChar char="•"/>
            </a:pPr>
            <a:r>
              <a:rPr lang="en-US" sz="1600" dirty="0">
                <a:solidFill>
                  <a:srgbClr val="000090"/>
                </a:solidFill>
              </a:rPr>
              <a:t>Ticket admin can use the filters to search for a user. </a:t>
            </a:r>
          </a:p>
          <a:p>
            <a:pPr marL="285750" indent="-285750">
              <a:buFont typeface="Arial"/>
              <a:buChar char="•"/>
            </a:pPr>
            <a:r>
              <a:rPr lang="en-US" sz="1600" dirty="0">
                <a:solidFill>
                  <a:srgbClr val="000090"/>
                </a:solidFill>
              </a:rPr>
              <a:t>Ticket admin can create or edit a user’s information. </a:t>
            </a:r>
          </a:p>
          <a:p>
            <a:pPr marL="285750" indent="-285750">
              <a:buFont typeface="Arial"/>
              <a:buChar char="•"/>
            </a:pPr>
            <a:r>
              <a:rPr lang="en-US" sz="1600" dirty="0">
                <a:solidFill>
                  <a:srgbClr val="000090"/>
                </a:solidFill>
              </a:rPr>
              <a:t>To create a new user, click the “+ new</a:t>
            </a:r>
            <a:r>
              <a:rPr lang="is-IS" sz="1600" dirty="0">
                <a:solidFill>
                  <a:srgbClr val="000090"/>
                </a:solidFill>
              </a:rPr>
              <a:t>…</a:t>
            </a:r>
            <a:r>
              <a:rPr lang="en-US" sz="1600" dirty="0">
                <a:solidFill>
                  <a:srgbClr val="000090"/>
                </a:solidFill>
              </a:rPr>
              <a:t>” icon in the upper right-hand corner.</a:t>
            </a:r>
          </a:p>
        </p:txBody>
      </p:sp>
      <p:sp>
        <p:nvSpPr>
          <p:cNvPr id="2" name="Slide Number Placeholder 1"/>
          <p:cNvSpPr>
            <a:spLocks noGrp="1"/>
          </p:cNvSpPr>
          <p:nvPr>
            <p:ph type="sldNum" sz="quarter" idx="12"/>
          </p:nvPr>
        </p:nvSpPr>
        <p:spPr/>
        <p:txBody>
          <a:bodyPr/>
          <a:lstStyle/>
          <a:p>
            <a:fld id="{10D76F1F-F32F-F74B-8A18-41FB91E2F4E6}" type="slidenum">
              <a:rPr lang="en-US" smtClean="0"/>
              <a:t>3</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95209"/>
            <a:ext cx="9144000" cy="4277779"/>
          </a:xfrm>
          <a:prstGeom prst="rect">
            <a:avLst/>
          </a:prstGeom>
        </p:spPr>
      </p:pic>
      <p:sp>
        <p:nvSpPr>
          <p:cNvPr id="3" name="Oval 2">
            <a:extLst>
              <a:ext uri="{FF2B5EF4-FFF2-40B4-BE49-F238E27FC236}">
                <a16:creationId xmlns:a16="http://schemas.microsoft.com/office/drawing/2014/main" id="{298C5474-54EB-7444-AA50-7CB23C2DCED3}"/>
              </a:ext>
            </a:extLst>
          </p:cNvPr>
          <p:cNvSpPr/>
          <p:nvPr/>
        </p:nvSpPr>
        <p:spPr>
          <a:xfrm>
            <a:off x="185195" y="2731625"/>
            <a:ext cx="1585732" cy="1400537"/>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81BE359F-A589-A346-A186-F734BD00409A}"/>
              </a:ext>
            </a:extLst>
          </p:cNvPr>
          <p:cNvSpPr/>
          <p:nvPr/>
        </p:nvSpPr>
        <p:spPr>
          <a:xfrm>
            <a:off x="8277725" y="2731625"/>
            <a:ext cx="866275" cy="289367"/>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926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01143"/>
            <a:ext cx="8229600" cy="516949"/>
          </a:xfrm>
        </p:spPr>
        <p:txBody>
          <a:bodyPr>
            <a:noAutofit/>
          </a:bodyPr>
          <a:lstStyle/>
          <a:p>
            <a:r>
              <a:rPr lang="en-US" sz="2800" b="1" dirty="0">
                <a:solidFill>
                  <a:srgbClr val="000090"/>
                </a:solidFill>
              </a:rPr>
              <a:t>Users</a:t>
            </a:r>
          </a:p>
        </p:txBody>
      </p:sp>
      <p:sp>
        <p:nvSpPr>
          <p:cNvPr id="10" name="TextBox 9"/>
          <p:cNvSpPr txBox="1"/>
          <p:nvPr/>
        </p:nvSpPr>
        <p:spPr>
          <a:xfrm>
            <a:off x="6192679" y="1968887"/>
            <a:ext cx="2821980" cy="2062103"/>
          </a:xfrm>
          <a:prstGeom prst="rect">
            <a:avLst/>
          </a:prstGeom>
          <a:noFill/>
        </p:spPr>
        <p:txBody>
          <a:bodyPr wrap="square" rtlCol="0">
            <a:spAutoFit/>
          </a:bodyPr>
          <a:lstStyle/>
          <a:p>
            <a:pPr marL="285750" indent="-285750">
              <a:buFont typeface="Arial"/>
              <a:buChar char="•"/>
            </a:pPr>
            <a:r>
              <a:rPr lang="en-US" sz="1600" dirty="0">
                <a:solidFill>
                  <a:srgbClr val="000090"/>
                </a:solidFill>
              </a:rPr>
              <a:t>User fields will vary from company to company. Any fields with an “*” are required. </a:t>
            </a:r>
          </a:p>
          <a:p>
            <a:endParaRPr lang="en-US" sz="1600" dirty="0">
              <a:solidFill>
                <a:srgbClr val="000090"/>
              </a:solidFill>
            </a:endParaRPr>
          </a:p>
          <a:p>
            <a:pPr marL="285750" indent="-285750">
              <a:buFont typeface="Arial"/>
              <a:buChar char="•"/>
            </a:pPr>
            <a:r>
              <a:rPr lang="en-US" sz="1600" dirty="0">
                <a:solidFill>
                  <a:srgbClr val="000090"/>
                </a:solidFill>
              </a:rPr>
              <a:t>Once the user profile has been completed, click “Create user”.</a:t>
            </a:r>
          </a:p>
        </p:txBody>
      </p:sp>
      <p:sp>
        <p:nvSpPr>
          <p:cNvPr id="3" name="Slide Number Placeholder 2"/>
          <p:cNvSpPr>
            <a:spLocks noGrp="1"/>
          </p:cNvSpPr>
          <p:nvPr>
            <p:ph type="sldNum" sz="quarter" idx="12"/>
          </p:nvPr>
        </p:nvSpPr>
        <p:spPr/>
        <p:txBody>
          <a:bodyPr/>
          <a:lstStyle/>
          <a:p>
            <a:fld id="{10D76F1F-F32F-F74B-8A18-41FB91E2F4E6}" type="slidenum">
              <a:rPr lang="en-US" smtClean="0"/>
              <a:t>4</a:t>
            </a:fld>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955" y="795801"/>
            <a:ext cx="4766386" cy="6062199"/>
          </a:xfrm>
          <a:prstGeom prst="rect">
            <a:avLst/>
          </a:prstGeom>
        </p:spPr>
      </p:pic>
      <p:sp>
        <p:nvSpPr>
          <p:cNvPr id="5" name="Oval 4">
            <a:extLst>
              <a:ext uri="{FF2B5EF4-FFF2-40B4-BE49-F238E27FC236}">
                <a16:creationId xmlns:a16="http://schemas.microsoft.com/office/drawing/2014/main" id="{2C124B25-0818-494A-8F85-4BCDB6940EDD}"/>
              </a:ext>
            </a:extLst>
          </p:cNvPr>
          <p:cNvSpPr/>
          <p:nvPr/>
        </p:nvSpPr>
        <p:spPr>
          <a:xfrm>
            <a:off x="1932972" y="6356351"/>
            <a:ext cx="972274" cy="264368"/>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4106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01143"/>
            <a:ext cx="8229600" cy="516949"/>
          </a:xfrm>
        </p:spPr>
        <p:txBody>
          <a:bodyPr>
            <a:noAutofit/>
          </a:bodyPr>
          <a:lstStyle/>
          <a:p>
            <a:r>
              <a:rPr lang="en-US" sz="2800" b="1" dirty="0">
                <a:solidFill>
                  <a:srgbClr val="000090"/>
                </a:solidFill>
              </a:rPr>
              <a:t>Users</a:t>
            </a:r>
          </a:p>
        </p:txBody>
      </p:sp>
      <p:sp>
        <p:nvSpPr>
          <p:cNvPr id="10" name="TextBox 9"/>
          <p:cNvSpPr txBox="1"/>
          <p:nvPr/>
        </p:nvSpPr>
        <p:spPr>
          <a:xfrm>
            <a:off x="561931" y="855612"/>
            <a:ext cx="7979400" cy="2308324"/>
          </a:xfrm>
          <a:prstGeom prst="rect">
            <a:avLst/>
          </a:prstGeom>
          <a:noFill/>
        </p:spPr>
        <p:txBody>
          <a:bodyPr wrap="square" rtlCol="0">
            <a:spAutoFit/>
          </a:bodyPr>
          <a:lstStyle/>
          <a:p>
            <a:r>
              <a:rPr lang="en-US" sz="1600" dirty="0">
                <a:solidFill>
                  <a:srgbClr val="000090"/>
                </a:solidFill>
              </a:rPr>
              <a:t>To edit a user, click the “cog” icon to the right of the user. Ticket admin can edit by clicking: </a:t>
            </a:r>
          </a:p>
          <a:p>
            <a:pPr marL="285750" indent="-285750">
              <a:buFont typeface="Arial" panose="020B0604020202020204" pitchFamily="34" charset="0"/>
              <a:buChar char="•"/>
            </a:pPr>
            <a:r>
              <a:rPr lang="en-US" sz="1600" dirty="0">
                <a:solidFill>
                  <a:srgbClr val="000090"/>
                </a:solidFill>
              </a:rPr>
              <a:t>Edit profile</a:t>
            </a:r>
          </a:p>
          <a:p>
            <a:pPr marL="285750" indent="-285750">
              <a:buFont typeface="Arial"/>
              <a:buChar char="•"/>
            </a:pPr>
            <a:r>
              <a:rPr lang="en-US" sz="1600" dirty="0">
                <a:solidFill>
                  <a:srgbClr val="000090"/>
                </a:solidFill>
              </a:rPr>
              <a:t>Edit password</a:t>
            </a:r>
          </a:p>
          <a:p>
            <a:pPr marL="285750" indent="-285750">
              <a:buFont typeface="Arial"/>
              <a:buChar char="•"/>
            </a:pPr>
            <a:r>
              <a:rPr lang="en-US" sz="1600" dirty="0">
                <a:solidFill>
                  <a:srgbClr val="000090"/>
                </a:solidFill>
              </a:rPr>
              <a:t>Edit access &amp; roles</a:t>
            </a:r>
          </a:p>
          <a:p>
            <a:pPr marL="285750" indent="-285750">
              <a:buFont typeface="Arial"/>
              <a:buChar char="•"/>
            </a:pPr>
            <a:r>
              <a:rPr lang="en-US" sz="1600" dirty="0">
                <a:solidFill>
                  <a:srgbClr val="000090"/>
                </a:solidFill>
              </a:rPr>
              <a:t>Add site admin role</a:t>
            </a:r>
          </a:p>
          <a:p>
            <a:pPr marL="285750" indent="-285750">
              <a:buFont typeface="Arial"/>
              <a:buChar char="•"/>
            </a:pPr>
            <a:r>
              <a:rPr lang="en-US" sz="1600" dirty="0">
                <a:solidFill>
                  <a:srgbClr val="000090"/>
                </a:solidFill>
              </a:rPr>
              <a:t>Edit proxies</a:t>
            </a:r>
          </a:p>
          <a:p>
            <a:pPr marL="285750" indent="-285750">
              <a:buFont typeface="Arial"/>
              <a:buChar char="•"/>
            </a:pPr>
            <a:r>
              <a:rPr lang="en-US" sz="1600" dirty="0">
                <a:solidFill>
                  <a:srgbClr val="000090"/>
                </a:solidFill>
              </a:rPr>
              <a:t>Merge</a:t>
            </a:r>
          </a:p>
          <a:p>
            <a:pPr marL="285750" indent="-285750">
              <a:buFont typeface="Arial"/>
              <a:buChar char="•"/>
            </a:pPr>
            <a:r>
              <a:rPr lang="en-US" sz="1600" dirty="0">
                <a:solidFill>
                  <a:srgbClr val="000090"/>
                </a:solidFill>
              </a:rPr>
              <a:t>Deactivate</a:t>
            </a:r>
          </a:p>
          <a:p>
            <a:pPr marL="285750" indent="-285750">
              <a:buFont typeface="Arial"/>
              <a:buChar char="•"/>
            </a:pPr>
            <a:r>
              <a:rPr lang="en-US" sz="1600" dirty="0">
                <a:solidFill>
                  <a:srgbClr val="000090"/>
                </a:solidFill>
              </a:rPr>
              <a:t>Delete</a:t>
            </a:r>
          </a:p>
        </p:txBody>
      </p:sp>
      <p:sp>
        <p:nvSpPr>
          <p:cNvPr id="3" name="Slide Number Placeholder 2"/>
          <p:cNvSpPr>
            <a:spLocks noGrp="1"/>
          </p:cNvSpPr>
          <p:nvPr>
            <p:ph type="sldNum" sz="quarter" idx="12"/>
          </p:nvPr>
        </p:nvSpPr>
        <p:spPr/>
        <p:txBody>
          <a:bodyPr/>
          <a:lstStyle/>
          <a:p>
            <a:fld id="{10D76F1F-F32F-F74B-8A18-41FB91E2F4E6}" type="slidenum">
              <a:rPr lang="en-US" smtClean="0"/>
              <a:t>5</a:t>
            </a:fld>
            <a:endParaRPr lang="en-US"/>
          </a:p>
        </p:txBody>
      </p:sp>
      <p:pic>
        <p:nvPicPr>
          <p:cNvPr id="6" name="Picture 5" descr="A screenshot of a cell phone&#13;&#10;&#13;&#10;Description automatically generated">
            <a:extLst>
              <a:ext uri="{FF2B5EF4-FFF2-40B4-BE49-F238E27FC236}">
                <a16:creationId xmlns:a16="http://schemas.microsoft.com/office/drawing/2014/main" id="{07C62941-BA01-B841-B45C-A41191052092}"/>
              </a:ext>
            </a:extLst>
          </p:cNvPr>
          <p:cNvPicPr>
            <a:picLocks noChangeAspect="1"/>
          </p:cNvPicPr>
          <p:nvPr/>
        </p:nvPicPr>
        <p:blipFill>
          <a:blip r:embed="rId3"/>
          <a:stretch>
            <a:fillRect/>
          </a:stretch>
        </p:blipFill>
        <p:spPr>
          <a:xfrm>
            <a:off x="50049" y="3401456"/>
            <a:ext cx="9043901" cy="2488590"/>
          </a:xfrm>
          <a:prstGeom prst="rect">
            <a:avLst/>
          </a:prstGeom>
        </p:spPr>
      </p:pic>
      <p:sp>
        <p:nvSpPr>
          <p:cNvPr id="7" name="Oval 6">
            <a:extLst>
              <a:ext uri="{FF2B5EF4-FFF2-40B4-BE49-F238E27FC236}">
                <a16:creationId xmlns:a16="http://schemas.microsoft.com/office/drawing/2014/main" id="{A7C36BD7-FEAB-C042-BB2F-8DB3BD021B53}"/>
              </a:ext>
            </a:extLst>
          </p:cNvPr>
          <p:cNvSpPr/>
          <p:nvPr/>
        </p:nvSpPr>
        <p:spPr>
          <a:xfrm>
            <a:off x="8593015" y="5004206"/>
            <a:ext cx="234462" cy="329794"/>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3304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01143"/>
            <a:ext cx="8229600" cy="516949"/>
          </a:xfrm>
        </p:spPr>
        <p:txBody>
          <a:bodyPr>
            <a:noAutofit/>
          </a:bodyPr>
          <a:lstStyle/>
          <a:p>
            <a:r>
              <a:rPr lang="en-US" sz="2800" b="1" dirty="0">
                <a:solidFill>
                  <a:srgbClr val="000090"/>
                </a:solidFill>
              </a:rPr>
              <a:t>Users</a:t>
            </a:r>
          </a:p>
        </p:txBody>
      </p:sp>
      <p:sp>
        <p:nvSpPr>
          <p:cNvPr id="10" name="TextBox 9"/>
          <p:cNvSpPr txBox="1"/>
          <p:nvPr/>
        </p:nvSpPr>
        <p:spPr>
          <a:xfrm>
            <a:off x="6047147" y="2598003"/>
            <a:ext cx="2424736" cy="830997"/>
          </a:xfrm>
          <a:prstGeom prst="rect">
            <a:avLst/>
          </a:prstGeom>
          <a:noFill/>
        </p:spPr>
        <p:txBody>
          <a:bodyPr wrap="square" rtlCol="0">
            <a:spAutoFit/>
          </a:bodyPr>
          <a:lstStyle/>
          <a:p>
            <a:r>
              <a:rPr lang="en-US" sz="1600" dirty="0">
                <a:solidFill>
                  <a:srgbClr val="000090"/>
                </a:solidFill>
              </a:rPr>
              <a:t>Once edits are made to a  user’s profile, click “Update”.</a:t>
            </a:r>
          </a:p>
        </p:txBody>
      </p:sp>
      <p:sp>
        <p:nvSpPr>
          <p:cNvPr id="3" name="Slide Number Placeholder 2"/>
          <p:cNvSpPr>
            <a:spLocks noGrp="1"/>
          </p:cNvSpPr>
          <p:nvPr>
            <p:ph type="sldNum" sz="quarter" idx="12"/>
          </p:nvPr>
        </p:nvSpPr>
        <p:spPr/>
        <p:txBody>
          <a:bodyPr/>
          <a:lstStyle/>
          <a:p>
            <a:fld id="{10D76F1F-F32F-F74B-8A18-41FB91E2F4E6}" type="slidenum">
              <a:rPr lang="en-US" smtClean="0"/>
              <a:t>6</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618092"/>
            <a:ext cx="4534181" cy="5869459"/>
          </a:xfrm>
          <a:prstGeom prst="rect">
            <a:avLst/>
          </a:prstGeom>
        </p:spPr>
      </p:pic>
      <p:sp>
        <p:nvSpPr>
          <p:cNvPr id="2" name="Oval 1">
            <a:extLst>
              <a:ext uri="{FF2B5EF4-FFF2-40B4-BE49-F238E27FC236}">
                <a16:creationId xmlns:a16="http://schemas.microsoft.com/office/drawing/2014/main" id="{82D1C9F2-D097-4843-BE01-C98734FCADE9}"/>
              </a:ext>
            </a:extLst>
          </p:cNvPr>
          <p:cNvSpPr/>
          <p:nvPr/>
        </p:nvSpPr>
        <p:spPr>
          <a:xfrm>
            <a:off x="1469985" y="5972537"/>
            <a:ext cx="532435" cy="324091"/>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4548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01143"/>
            <a:ext cx="8229600" cy="516949"/>
          </a:xfrm>
        </p:spPr>
        <p:txBody>
          <a:bodyPr>
            <a:noAutofit/>
          </a:bodyPr>
          <a:lstStyle/>
          <a:p>
            <a:r>
              <a:rPr lang="en-US" sz="2800" b="1" dirty="0">
                <a:solidFill>
                  <a:srgbClr val="000090"/>
                </a:solidFill>
              </a:rPr>
              <a:t>Users</a:t>
            </a:r>
          </a:p>
        </p:txBody>
      </p:sp>
      <p:sp>
        <p:nvSpPr>
          <p:cNvPr id="10" name="TextBox 9"/>
          <p:cNvSpPr txBox="1"/>
          <p:nvPr/>
        </p:nvSpPr>
        <p:spPr>
          <a:xfrm>
            <a:off x="561931" y="855612"/>
            <a:ext cx="7979400" cy="338554"/>
          </a:xfrm>
          <a:prstGeom prst="rect">
            <a:avLst/>
          </a:prstGeom>
          <a:noFill/>
        </p:spPr>
        <p:txBody>
          <a:bodyPr wrap="square" rtlCol="0">
            <a:spAutoFit/>
          </a:bodyPr>
          <a:lstStyle/>
          <a:p>
            <a:r>
              <a:rPr lang="en-US" sz="1600" dirty="0">
                <a:solidFill>
                  <a:srgbClr val="000090"/>
                </a:solidFill>
              </a:rPr>
              <a:t>To edit a user’s password, enter a new password and click “Save”.</a:t>
            </a:r>
          </a:p>
        </p:txBody>
      </p:sp>
      <p:pic>
        <p:nvPicPr>
          <p:cNvPr id="3" name="Picture 2" descr="Screen Shot 2014-03-17 at 4.31.01 P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27319"/>
            <a:ext cx="9144000" cy="2108101"/>
          </a:xfrm>
          <a:prstGeom prst="rect">
            <a:avLst/>
          </a:prstGeom>
        </p:spPr>
      </p:pic>
      <p:sp>
        <p:nvSpPr>
          <p:cNvPr id="2" name="Slide Number Placeholder 1"/>
          <p:cNvSpPr>
            <a:spLocks noGrp="1"/>
          </p:cNvSpPr>
          <p:nvPr>
            <p:ph type="sldNum" sz="quarter" idx="12"/>
          </p:nvPr>
        </p:nvSpPr>
        <p:spPr/>
        <p:txBody>
          <a:bodyPr/>
          <a:lstStyle/>
          <a:p>
            <a:fld id="{10D76F1F-F32F-F74B-8A18-41FB91E2F4E6}" type="slidenum">
              <a:rPr lang="en-US" smtClean="0"/>
              <a:t>7</a:t>
            </a:fld>
            <a:endParaRPr lang="en-US"/>
          </a:p>
        </p:txBody>
      </p:sp>
      <p:sp>
        <p:nvSpPr>
          <p:cNvPr id="5" name="Oval 4">
            <a:extLst>
              <a:ext uri="{FF2B5EF4-FFF2-40B4-BE49-F238E27FC236}">
                <a16:creationId xmlns:a16="http://schemas.microsoft.com/office/drawing/2014/main" id="{2A93F5F5-DC7F-AE4B-8800-52EBB9ADF8D3}"/>
              </a:ext>
            </a:extLst>
          </p:cNvPr>
          <p:cNvSpPr/>
          <p:nvPr/>
        </p:nvSpPr>
        <p:spPr>
          <a:xfrm>
            <a:off x="1770927" y="2928395"/>
            <a:ext cx="763929" cy="416689"/>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258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01143"/>
            <a:ext cx="8229600" cy="516949"/>
          </a:xfrm>
        </p:spPr>
        <p:txBody>
          <a:bodyPr>
            <a:noAutofit/>
          </a:bodyPr>
          <a:lstStyle/>
          <a:p>
            <a:r>
              <a:rPr lang="en-US" sz="2800" b="1" dirty="0">
                <a:solidFill>
                  <a:srgbClr val="000090"/>
                </a:solidFill>
              </a:rPr>
              <a:t>Users</a:t>
            </a:r>
          </a:p>
        </p:txBody>
      </p:sp>
      <p:sp>
        <p:nvSpPr>
          <p:cNvPr id="10" name="TextBox 9"/>
          <p:cNvSpPr txBox="1"/>
          <p:nvPr/>
        </p:nvSpPr>
        <p:spPr>
          <a:xfrm>
            <a:off x="232507" y="618092"/>
            <a:ext cx="8678985" cy="3046988"/>
          </a:xfrm>
          <a:prstGeom prst="rect">
            <a:avLst/>
          </a:prstGeom>
          <a:noFill/>
        </p:spPr>
        <p:txBody>
          <a:bodyPr wrap="square" rtlCol="0">
            <a:spAutoFit/>
          </a:bodyPr>
          <a:lstStyle/>
          <a:p>
            <a:r>
              <a:rPr lang="en-US" sz="1600" dirty="0">
                <a:solidFill>
                  <a:srgbClr val="000090"/>
                </a:solidFill>
              </a:rPr>
              <a:t>Broader permissions can be granted in this section. </a:t>
            </a:r>
          </a:p>
          <a:p>
            <a:pPr marL="285750" indent="-285750">
              <a:buFont typeface="Arial"/>
              <a:buChar char="•"/>
            </a:pPr>
            <a:r>
              <a:rPr lang="en-US" sz="1600" dirty="0">
                <a:solidFill>
                  <a:srgbClr val="000090"/>
                </a:solidFill>
              </a:rPr>
              <a:t>Shop: as a general rule, when a user registers, they only have shop permissions (i.e. ability to request tickets based on what ticket admin allow them to shop for). </a:t>
            </a:r>
          </a:p>
          <a:p>
            <a:pPr marL="285750" indent="-285750">
              <a:buFont typeface="Arial"/>
              <a:buChar char="•"/>
            </a:pPr>
            <a:r>
              <a:rPr lang="en-US" sz="1600" dirty="0">
                <a:solidFill>
                  <a:srgbClr val="000090"/>
                </a:solidFill>
              </a:rPr>
              <a:t>Manage: ticket admin are conditional admin which means they have management permissions to any tickets they create or been allocated by another ticket admin. A few designated ticket admin are “full admin” which means they have manage rights to every ticket.</a:t>
            </a:r>
          </a:p>
          <a:p>
            <a:pPr marL="285750" indent="-285750">
              <a:buFont typeface="Arial"/>
              <a:buChar char="•"/>
            </a:pPr>
            <a:r>
              <a:rPr lang="en-US" sz="1600" dirty="0">
                <a:solidFill>
                  <a:srgbClr val="000090"/>
                </a:solidFill>
              </a:rPr>
              <a:t>Reporting: as a general rule, ticket admin can report on tickets under management. Full report permissions allow a user to report on all tickets. </a:t>
            </a:r>
          </a:p>
          <a:p>
            <a:pPr marL="285750" indent="-285750">
              <a:buFont typeface="Arial"/>
              <a:buChar char="•"/>
            </a:pPr>
            <a:r>
              <a:rPr lang="en-US" sz="1600" dirty="0">
                <a:solidFill>
                  <a:srgbClr val="000090"/>
                </a:solidFill>
              </a:rPr>
              <a:t>Billing: like full inventory admin, Billing is typically limited to a couple of ticket admin. Billing admin receive system invoices. </a:t>
            </a:r>
          </a:p>
          <a:p>
            <a:pPr marL="285750" indent="-285750">
              <a:buFont typeface="Arial"/>
              <a:buChar char="•"/>
            </a:pPr>
            <a:r>
              <a:rPr lang="en-US" sz="1600" dirty="0">
                <a:solidFill>
                  <a:srgbClr val="000090"/>
                </a:solidFill>
              </a:rPr>
              <a:t>Setup: like full inventory admin, Setup is typically limited to a couple ticket admin. These ticket admin can make system changes (custom fields, attendee types, visibility settings, etc.).</a:t>
            </a:r>
          </a:p>
        </p:txBody>
      </p:sp>
      <p:sp>
        <p:nvSpPr>
          <p:cNvPr id="2" name="Slide Number Placeholder 1"/>
          <p:cNvSpPr>
            <a:spLocks noGrp="1"/>
          </p:cNvSpPr>
          <p:nvPr>
            <p:ph type="sldNum" sz="quarter" idx="12"/>
          </p:nvPr>
        </p:nvSpPr>
        <p:spPr/>
        <p:txBody>
          <a:bodyPr/>
          <a:lstStyle/>
          <a:p>
            <a:fld id="{10D76F1F-F32F-F74B-8A18-41FB91E2F4E6}" type="slidenum">
              <a:rPr lang="en-US" smtClean="0"/>
              <a:t>8</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2819" y="3665079"/>
            <a:ext cx="6227181" cy="2978009"/>
          </a:xfrm>
          <a:prstGeom prst="rect">
            <a:avLst/>
          </a:prstGeom>
        </p:spPr>
      </p:pic>
      <p:sp>
        <p:nvSpPr>
          <p:cNvPr id="5" name="Oval 4">
            <a:extLst>
              <a:ext uri="{FF2B5EF4-FFF2-40B4-BE49-F238E27FC236}">
                <a16:creationId xmlns:a16="http://schemas.microsoft.com/office/drawing/2014/main" id="{2928C7EF-CB60-FD42-B1D1-D501B6D00F4B}"/>
              </a:ext>
            </a:extLst>
          </p:cNvPr>
          <p:cNvSpPr/>
          <p:nvPr/>
        </p:nvSpPr>
        <p:spPr>
          <a:xfrm>
            <a:off x="1597302" y="5937030"/>
            <a:ext cx="1261641" cy="54401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258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01143"/>
            <a:ext cx="8229600" cy="516949"/>
          </a:xfrm>
        </p:spPr>
        <p:txBody>
          <a:bodyPr>
            <a:noAutofit/>
          </a:bodyPr>
          <a:lstStyle/>
          <a:p>
            <a:r>
              <a:rPr lang="en-US" sz="2800" b="1" dirty="0">
                <a:solidFill>
                  <a:srgbClr val="000090"/>
                </a:solidFill>
              </a:rPr>
              <a:t>Users</a:t>
            </a:r>
          </a:p>
        </p:txBody>
      </p:sp>
      <p:sp>
        <p:nvSpPr>
          <p:cNvPr id="10" name="TextBox 9"/>
          <p:cNvSpPr txBox="1"/>
          <p:nvPr/>
        </p:nvSpPr>
        <p:spPr>
          <a:xfrm>
            <a:off x="561931" y="855612"/>
            <a:ext cx="7979400" cy="1323439"/>
          </a:xfrm>
          <a:prstGeom prst="rect">
            <a:avLst/>
          </a:prstGeom>
          <a:noFill/>
        </p:spPr>
        <p:txBody>
          <a:bodyPr wrap="square" rtlCol="0">
            <a:spAutoFit/>
          </a:bodyPr>
          <a:lstStyle/>
          <a:p>
            <a:r>
              <a:rPr lang="en-US" sz="1600" dirty="0">
                <a:solidFill>
                  <a:srgbClr val="000090"/>
                </a:solidFill>
              </a:rPr>
              <a:t>Ticket admin can add or edit a proxy to a user’s account. </a:t>
            </a:r>
          </a:p>
          <a:p>
            <a:pPr marL="285750" indent="-285750">
              <a:buFont typeface="Arial"/>
              <a:buChar char="•"/>
            </a:pPr>
            <a:r>
              <a:rPr lang="en-US" sz="1600" dirty="0">
                <a:solidFill>
                  <a:srgbClr val="000090"/>
                </a:solidFill>
              </a:rPr>
              <a:t>To delete a proxy, click the red button next to the proxy’s name. </a:t>
            </a:r>
          </a:p>
          <a:p>
            <a:pPr marL="285750" indent="-285750">
              <a:buFont typeface="Arial"/>
              <a:buChar char="•"/>
            </a:pPr>
            <a:r>
              <a:rPr lang="en-US" sz="1600" dirty="0">
                <a:solidFill>
                  <a:srgbClr val="000090"/>
                </a:solidFill>
              </a:rPr>
              <a:t>To add a new proxy, click ”new proxy”, and enter the user’s name. A quick search will appear where ticket admin can search for users. </a:t>
            </a:r>
          </a:p>
          <a:p>
            <a:pPr marL="285750" indent="-285750">
              <a:buFont typeface="Arial"/>
              <a:buChar char="•"/>
            </a:pPr>
            <a:r>
              <a:rPr lang="en-US" sz="1600" dirty="0">
                <a:solidFill>
                  <a:srgbClr val="000090"/>
                </a:solidFill>
              </a:rPr>
              <a:t>Select the user to make a proxy, then click “Update”.</a:t>
            </a:r>
          </a:p>
        </p:txBody>
      </p:sp>
      <p:sp>
        <p:nvSpPr>
          <p:cNvPr id="2" name="Slide Number Placeholder 1"/>
          <p:cNvSpPr>
            <a:spLocks noGrp="1"/>
          </p:cNvSpPr>
          <p:nvPr>
            <p:ph type="sldNum" sz="quarter" idx="12"/>
          </p:nvPr>
        </p:nvSpPr>
        <p:spPr/>
        <p:txBody>
          <a:bodyPr/>
          <a:lstStyle/>
          <a:p>
            <a:fld id="{10D76F1F-F32F-F74B-8A18-41FB91E2F4E6}" type="slidenum">
              <a:rPr lang="en-US" smtClean="0"/>
              <a:t>9</a:t>
            </a:fld>
            <a:endParaRPr lang="en-US"/>
          </a:p>
        </p:txBody>
      </p:sp>
      <p:pic>
        <p:nvPicPr>
          <p:cNvPr id="7" name="Picture 6" descr="A screenshot of a cell phone&#13;&#10;&#13;&#10;Description automatically generated">
            <a:extLst>
              <a:ext uri="{FF2B5EF4-FFF2-40B4-BE49-F238E27FC236}">
                <a16:creationId xmlns:a16="http://schemas.microsoft.com/office/drawing/2014/main" id="{65B590C7-D99E-6441-A25E-30892617581F}"/>
              </a:ext>
            </a:extLst>
          </p:cNvPr>
          <p:cNvPicPr>
            <a:picLocks noChangeAspect="1"/>
          </p:cNvPicPr>
          <p:nvPr/>
        </p:nvPicPr>
        <p:blipFill>
          <a:blip r:embed="rId3"/>
          <a:stretch>
            <a:fillRect/>
          </a:stretch>
        </p:blipFill>
        <p:spPr>
          <a:xfrm>
            <a:off x="457200" y="2301894"/>
            <a:ext cx="8229601" cy="3685393"/>
          </a:xfrm>
          <a:prstGeom prst="rect">
            <a:avLst/>
          </a:prstGeom>
        </p:spPr>
      </p:pic>
      <p:sp>
        <p:nvSpPr>
          <p:cNvPr id="8" name="Oval 7">
            <a:extLst>
              <a:ext uri="{FF2B5EF4-FFF2-40B4-BE49-F238E27FC236}">
                <a16:creationId xmlns:a16="http://schemas.microsoft.com/office/drawing/2014/main" id="{7059A910-E0EE-3644-BF5D-961902292B39}"/>
              </a:ext>
            </a:extLst>
          </p:cNvPr>
          <p:cNvSpPr/>
          <p:nvPr/>
        </p:nvSpPr>
        <p:spPr>
          <a:xfrm>
            <a:off x="7748658" y="3563815"/>
            <a:ext cx="726830" cy="422031"/>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1B78445-B80B-744A-A2E9-A6D64BA01D2B}"/>
              </a:ext>
            </a:extLst>
          </p:cNvPr>
          <p:cNvSpPr/>
          <p:nvPr/>
        </p:nvSpPr>
        <p:spPr>
          <a:xfrm>
            <a:off x="706056" y="4745620"/>
            <a:ext cx="1030147" cy="462988"/>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2584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456</TotalTime>
  <Words>769</Words>
  <Application>Microsoft Macintosh PowerPoint</Application>
  <PresentationFormat>On-screen Show (4:3)</PresentationFormat>
  <Paragraphs>74</Paragraphs>
  <Slides>12</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Users</vt:lpstr>
      <vt:lpstr>Users</vt:lpstr>
      <vt:lpstr>Users</vt:lpstr>
      <vt:lpstr>Users</vt:lpstr>
      <vt:lpstr>Users</vt:lpstr>
      <vt:lpstr>Users</vt:lpstr>
      <vt:lpstr>Users</vt:lpstr>
      <vt:lpstr>Users</vt:lpstr>
      <vt:lpstr>Users</vt:lpstr>
      <vt:lpstr>Users</vt:lpstr>
      <vt:lpstr>Users</vt:lpstr>
      <vt:lpstr>Users</vt:lpstr>
    </vt:vector>
  </TitlesOfParts>
  <Company>Concierge Live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Adding Inventory – Figure 1 &amp; 2 </dc:title>
  <dc:creator>Hannah Wilcher</dc:creator>
  <cp:lastModifiedBy>Alec Coughlin</cp:lastModifiedBy>
  <cp:revision>78</cp:revision>
  <cp:lastPrinted>2013-07-11T18:36:11Z</cp:lastPrinted>
  <dcterms:created xsi:type="dcterms:W3CDTF">2013-07-11T18:15:39Z</dcterms:created>
  <dcterms:modified xsi:type="dcterms:W3CDTF">2020-05-27T17:04:42Z</dcterms:modified>
</cp:coreProperties>
</file>