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8" r:id="rId2"/>
    <p:sldId id="261" r:id="rId3"/>
    <p:sldId id="303" r:id="rId4"/>
    <p:sldId id="304" r:id="rId5"/>
    <p:sldId id="305"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36"/>
    <p:restoredTop sz="95374" autoAdjust="0"/>
  </p:normalViewPr>
  <p:slideViewPr>
    <p:cSldViewPr snapToGrid="0" snapToObjects="1">
      <p:cViewPr varScale="1">
        <p:scale>
          <a:sx n="122" d="100"/>
          <a:sy n="122" d="100"/>
        </p:scale>
        <p:origin x="1656" y="192"/>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96" d="100"/>
          <a:sy n="96" d="100"/>
        </p:scale>
        <p:origin x="-2864"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50C3CA-3487-154C-8194-870561357E19}" type="datetimeFigureOut">
              <a:rPr lang="en-US" smtClean="0"/>
              <a:t>5/22/20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C169E4-0CD4-664E-B066-9D7F8817BA39}" type="slidenum">
              <a:rPr lang="en-US" smtClean="0"/>
              <a:t>‹#›</a:t>
            </a:fld>
            <a:endParaRPr lang="en-US"/>
          </a:p>
        </p:txBody>
      </p:sp>
    </p:spTree>
    <p:extLst>
      <p:ext uri="{BB962C8B-B14F-4D97-AF65-F5344CB8AC3E}">
        <p14:creationId xmlns:p14="http://schemas.microsoft.com/office/powerpoint/2010/main" val="31403588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2</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3</a:t>
            </a:fld>
            <a:endParaRPr lang="en-US"/>
          </a:p>
        </p:txBody>
      </p:sp>
    </p:spTree>
    <p:extLst>
      <p:ext uri="{BB962C8B-B14F-4D97-AF65-F5344CB8AC3E}">
        <p14:creationId xmlns:p14="http://schemas.microsoft.com/office/powerpoint/2010/main" val="413442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4</a:t>
            </a:fld>
            <a:endParaRPr lang="en-US"/>
          </a:p>
        </p:txBody>
      </p:sp>
    </p:spTree>
    <p:extLst>
      <p:ext uri="{BB962C8B-B14F-4D97-AF65-F5344CB8AC3E}">
        <p14:creationId xmlns:p14="http://schemas.microsoft.com/office/powerpoint/2010/main" val="1384748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5</a:t>
            </a:fld>
            <a:endParaRPr lang="en-US"/>
          </a:p>
        </p:txBody>
      </p:sp>
    </p:spTree>
    <p:extLst>
      <p:ext uri="{BB962C8B-B14F-4D97-AF65-F5344CB8AC3E}">
        <p14:creationId xmlns:p14="http://schemas.microsoft.com/office/powerpoint/2010/main" val="3357462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95D80FB-B9AE-274F-B3AA-1FAEB3A25998}" type="datetime1">
              <a:rPr lang="en-US" smtClean="0"/>
              <a:t>5/22/20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21349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ECF8E0-F423-F648-B2DA-02EED030DD90}" type="datetime1">
              <a:rPr lang="en-US" smtClean="0"/>
              <a:t>5/22/20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742281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F46B22-F7FD-2044-B9C6-FBBFDDD7D440}" type="datetime1">
              <a:rPr lang="en-US" smtClean="0"/>
              <a:t>5/22/20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2989940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2B7915-41EF-9947-8036-7A1110C757BB}" type="datetime1">
              <a:rPr lang="en-US" smtClean="0"/>
              <a:t>5/22/20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6688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575EBF-8391-1F41-921B-CF96C032DE59}" type="datetime1">
              <a:rPr lang="en-US" smtClean="0"/>
              <a:t>5/22/20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7381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87D66C-89D0-2947-8FE7-FAE77BF6A32E}" type="datetime1">
              <a:rPr lang="en-US" smtClean="0"/>
              <a:t>5/22/20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89669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8D3EB2-80FC-8240-9CB2-B4551CB54754}" type="datetime1">
              <a:rPr lang="en-US" smtClean="0"/>
              <a:t>5/22/20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315084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7E21DBE-0F06-B144-9C55-BCBF282391F4}" type="datetime1">
              <a:rPr lang="en-US" smtClean="0"/>
              <a:t>5/22/20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05243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D1A5D6-40DA-4C41-BE83-D23E0E962672}" type="datetime1">
              <a:rPr lang="en-US" smtClean="0"/>
              <a:t>5/22/20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627211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3FDBEE-84CA-A742-B5F1-70E6B48918B9}" type="datetime1">
              <a:rPr lang="en-US" smtClean="0"/>
              <a:t>5/22/20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126218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76BD36-7443-FA40-AB89-5EBCBE0859BE}" type="datetime1">
              <a:rPr lang="en-US" smtClean="0"/>
              <a:t>5/22/20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958411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13F717-0F61-B64E-99AE-260E37F84728}" type="datetime1">
              <a:rPr lang="en-US" smtClean="0"/>
              <a:t>5/22/20</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76F1F-F32F-F74B-8A18-41FB91E2F4E6}" type="slidenum">
              <a:rPr lang="en-US" smtClean="0"/>
              <a:t>‹#›</a:t>
            </a:fld>
            <a:endParaRPr lang="en-US"/>
          </a:p>
        </p:txBody>
      </p:sp>
    </p:spTree>
    <p:extLst>
      <p:ext uri="{BB962C8B-B14F-4D97-AF65-F5344CB8AC3E}">
        <p14:creationId xmlns:p14="http://schemas.microsoft.com/office/powerpoint/2010/main" val="2114479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4"/>
            <a:ext cx="8229600" cy="516949"/>
          </a:xfrm>
        </p:spPr>
        <p:txBody>
          <a:bodyPr>
            <a:noAutofit/>
          </a:bodyPr>
          <a:lstStyle/>
          <a:p>
            <a:r>
              <a:rPr lang="en-US" sz="2800" b="1" dirty="0">
                <a:solidFill>
                  <a:srgbClr val="000090"/>
                </a:solidFill>
              </a:rPr>
              <a:t>Adding a Private Event  </a:t>
            </a:r>
          </a:p>
        </p:txBody>
      </p:sp>
      <p:sp>
        <p:nvSpPr>
          <p:cNvPr id="10" name="TextBox 9"/>
          <p:cNvSpPr txBox="1"/>
          <p:nvPr/>
        </p:nvSpPr>
        <p:spPr>
          <a:xfrm>
            <a:off x="561931" y="855612"/>
            <a:ext cx="7979400" cy="584775"/>
          </a:xfrm>
          <a:prstGeom prst="rect">
            <a:avLst/>
          </a:prstGeom>
          <a:noFill/>
        </p:spPr>
        <p:txBody>
          <a:bodyPr wrap="square" rtlCol="0">
            <a:spAutoFit/>
          </a:bodyPr>
          <a:lstStyle/>
          <a:p>
            <a:pPr marL="285750" indent="-285750">
              <a:buFont typeface="Arial"/>
              <a:buChar char="•"/>
            </a:pPr>
            <a:r>
              <a:rPr lang="en-US" sz="1600" dirty="0">
                <a:solidFill>
                  <a:srgbClr val="000090"/>
                </a:solidFill>
              </a:rPr>
              <a:t>When a ticket admin wants to create and manage an event that is private to your company, click “+ Add tickets” in the upper right-hand corner of the Manage Page.</a:t>
            </a:r>
          </a:p>
        </p:txBody>
      </p:sp>
      <p:sp>
        <p:nvSpPr>
          <p:cNvPr id="3" name="Slide Number Placeholder 2"/>
          <p:cNvSpPr>
            <a:spLocks noGrp="1"/>
          </p:cNvSpPr>
          <p:nvPr>
            <p:ph type="sldNum" sz="quarter" idx="12"/>
          </p:nvPr>
        </p:nvSpPr>
        <p:spPr/>
        <p:txBody>
          <a:bodyPr/>
          <a:lstStyle/>
          <a:p>
            <a:fld id="{10D76F1F-F32F-F74B-8A18-41FB91E2F4E6}" type="slidenum">
              <a:rPr lang="en-US" smtClean="0"/>
              <a:t>1</a:t>
            </a:fld>
            <a:endParaRPr lang="en-US"/>
          </a:p>
        </p:txBody>
      </p:sp>
      <p:pic>
        <p:nvPicPr>
          <p:cNvPr id="8" name="Picture 7">
            <a:extLst>
              <a:ext uri="{FF2B5EF4-FFF2-40B4-BE49-F238E27FC236}">
                <a16:creationId xmlns:a16="http://schemas.microsoft.com/office/drawing/2014/main" id="{9A439865-0D4D-7942-928E-9555E052C3CC}"/>
              </a:ext>
            </a:extLst>
          </p:cNvPr>
          <p:cNvPicPr>
            <a:picLocks noChangeAspect="1"/>
          </p:cNvPicPr>
          <p:nvPr/>
        </p:nvPicPr>
        <p:blipFill>
          <a:blip r:embed="rId3"/>
          <a:stretch>
            <a:fillRect/>
          </a:stretch>
        </p:blipFill>
        <p:spPr>
          <a:xfrm>
            <a:off x="457200" y="1472063"/>
            <a:ext cx="8508670" cy="1604012"/>
          </a:xfrm>
          <a:prstGeom prst="rect">
            <a:avLst/>
          </a:prstGeom>
        </p:spPr>
      </p:pic>
      <p:sp>
        <p:nvSpPr>
          <p:cNvPr id="9" name="Oval 8">
            <a:extLst>
              <a:ext uri="{FF2B5EF4-FFF2-40B4-BE49-F238E27FC236}">
                <a16:creationId xmlns:a16="http://schemas.microsoft.com/office/drawing/2014/main" id="{966C516D-37AB-F946-8349-319BC505126C}"/>
              </a:ext>
            </a:extLst>
          </p:cNvPr>
          <p:cNvSpPr/>
          <p:nvPr/>
        </p:nvSpPr>
        <p:spPr>
          <a:xfrm>
            <a:off x="8265226" y="1642280"/>
            <a:ext cx="700644" cy="421518"/>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87C7ED6A-2A3F-A143-8673-A5380354EE8E}"/>
              </a:ext>
            </a:extLst>
          </p:cNvPr>
          <p:cNvPicPr>
            <a:picLocks noChangeAspect="1"/>
          </p:cNvPicPr>
          <p:nvPr/>
        </p:nvPicPr>
        <p:blipFill>
          <a:blip r:embed="rId4"/>
          <a:stretch>
            <a:fillRect/>
          </a:stretch>
        </p:blipFill>
        <p:spPr>
          <a:xfrm>
            <a:off x="209715" y="4310743"/>
            <a:ext cx="8683831" cy="2410734"/>
          </a:xfrm>
          <a:prstGeom prst="rect">
            <a:avLst/>
          </a:prstGeom>
        </p:spPr>
      </p:pic>
      <p:sp>
        <p:nvSpPr>
          <p:cNvPr id="13" name="TextBox 12">
            <a:extLst>
              <a:ext uri="{FF2B5EF4-FFF2-40B4-BE49-F238E27FC236}">
                <a16:creationId xmlns:a16="http://schemas.microsoft.com/office/drawing/2014/main" id="{CB217BE8-12D9-D24F-8677-E223126C9E47}"/>
              </a:ext>
            </a:extLst>
          </p:cNvPr>
          <p:cNvSpPr txBox="1"/>
          <p:nvPr/>
        </p:nvSpPr>
        <p:spPr>
          <a:xfrm>
            <a:off x="561931" y="3547695"/>
            <a:ext cx="7979400" cy="338554"/>
          </a:xfrm>
          <a:prstGeom prst="rect">
            <a:avLst/>
          </a:prstGeom>
          <a:noFill/>
        </p:spPr>
        <p:txBody>
          <a:bodyPr wrap="square" rtlCol="0">
            <a:spAutoFit/>
          </a:bodyPr>
          <a:lstStyle/>
          <a:p>
            <a:pPr marL="285750" indent="-285750">
              <a:buFont typeface="Arial"/>
              <a:buChar char="•"/>
            </a:pPr>
            <a:r>
              <a:rPr lang="en-US" sz="1600" dirty="0">
                <a:solidFill>
                  <a:srgbClr val="000090"/>
                </a:solidFill>
              </a:rPr>
              <a:t>On the “Add tickets” page, click “Create my own event…”</a:t>
            </a:r>
          </a:p>
        </p:txBody>
      </p:sp>
      <p:sp>
        <p:nvSpPr>
          <p:cNvPr id="14" name="Oval 13">
            <a:extLst>
              <a:ext uri="{FF2B5EF4-FFF2-40B4-BE49-F238E27FC236}">
                <a16:creationId xmlns:a16="http://schemas.microsoft.com/office/drawing/2014/main" id="{897DC90C-4484-D64F-94BC-D90DF64DB823}"/>
              </a:ext>
            </a:extLst>
          </p:cNvPr>
          <p:cNvSpPr/>
          <p:nvPr/>
        </p:nvSpPr>
        <p:spPr>
          <a:xfrm>
            <a:off x="2800597" y="5665451"/>
            <a:ext cx="1450769" cy="421518"/>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2986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4"/>
            <a:ext cx="8229600" cy="516949"/>
          </a:xfrm>
        </p:spPr>
        <p:txBody>
          <a:bodyPr>
            <a:noAutofit/>
          </a:bodyPr>
          <a:lstStyle/>
          <a:p>
            <a:r>
              <a:rPr lang="en-US" sz="2800" b="1" dirty="0">
                <a:solidFill>
                  <a:srgbClr val="000090"/>
                </a:solidFill>
              </a:rPr>
              <a:t>Adding a Private Event  </a:t>
            </a:r>
          </a:p>
        </p:txBody>
      </p:sp>
      <p:sp>
        <p:nvSpPr>
          <p:cNvPr id="10" name="TextBox 9"/>
          <p:cNvSpPr txBox="1"/>
          <p:nvPr/>
        </p:nvSpPr>
        <p:spPr>
          <a:xfrm>
            <a:off x="561931" y="653330"/>
            <a:ext cx="7979400" cy="830997"/>
          </a:xfrm>
          <a:prstGeom prst="rect">
            <a:avLst/>
          </a:prstGeom>
          <a:noFill/>
        </p:spPr>
        <p:txBody>
          <a:bodyPr wrap="square" rtlCol="0">
            <a:spAutoFit/>
          </a:bodyPr>
          <a:lstStyle/>
          <a:p>
            <a:pPr marL="285750" indent="-285750">
              <a:buFont typeface="Arial"/>
              <a:buChar char="•"/>
            </a:pPr>
            <a:r>
              <a:rPr lang="en-US" sz="1600" dirty="0">
                <a:solidFill>
                  <a:srgbClr val="000090"/>
                </a:solidFill>
              </a:rPr>
              <a:t>Complete the fields required to create the event (i.e. a golf outing, a customer hospitality event or reception, etc.) and click ”Create”.</a:t>
            </a:r>
          </a:p>
          <a:p>
            <a:pPr marL="285750" indent="-285750">
              <a:buFont typeface="Arial"/>
              <a:buChar char="•"/>
            </a:pPr>
            <a:r>
              <a:rPr lang="en-US" sz="1600" dirty="0">
                <a:solidFill>
                  <a:srgbClr val="000090"/>
                </a:solidFill>
              </a:rPr>
              <a:t>The next slide has definitions for the fields on this slide. </a:t>
            </a:r>
          </a:p>
        </p:txBody>
      </p:sp>
      <p:sp>
        <p:nvSpPr>
          <p:cNvPr id="2" name="Slide Number Placeholder 1"/>
          <p:cNvSpPr>
            <a:spLocks noGrp="1"/>
          </p:cNvSpPr>
          <p:nvPr>
            <p:ph type="sldNum" sz="quarter" idx="12"/>
          </p:nvPr>
        </p:nvSpPr>
        <p:spPr/>
        <p:txBody>
          <a:bodyPr/>
          <a:lstStyle/>
          <a:p>
            <a:fld id="{10D76F1F-F32F-F74B-8A18-41FB91E2F4E6}" type="slidenum">
              <a:rPr lang="en-US" smtClean="0"/>
              <a:t>2</a:t>
            </a:fld>
            <a:endParaRPr lang="en-US"/>
          </a:p>
        </p:txBody>
      </p:sp>
      <p:pic>
        <p:nvPicPr>
          <p:cNvPr id="8" name="Picture 7">
            <a:extLst>
              <a:ext uri="{FF2B5EF4-FFF2-40B4-BE49-F238E27FC236}">
                <a16:creationId xmlns:a16="http://schemas.microsoft.com/office/drawing/2014/main" id="{F5CB9476-D5DD-4648-8079-85E657842EAE}"/>
              </a:ext>
            </a:extLst>
          </p:cNvPr>
          <p:cNvPicPr>
            <a:picLocks noChangeAspect="1"/>
          </p:cNvPicPr>
          <p:nvPr/>
        </p:nvPicPr>
        <p:blipFill>
          <a:blip r:embed="rId3"/>
          <a:stretch>
            <a:fillRect/>
          </a:stretch>
        </p:blipFill>
        <p:spPr>
          <a:xfrm>
            <a:off x="700644" y="1548946"/>
            <a:ext cx="7374577" cy="5049343"/>
          </a:xfrm>
          <a:prstGeom prst="rect">
            <a:avLst/>
          </a:prstGeom>
        </p:spPr>
      </p:pic>
      <p:sp>
        <p:nvSpPr>
          <p:cNvPr id="11" name="Oval 10">
            <a:extLst>
              <a:ext uri="{FF2B5EF4-FFF2-40B4-BE49-F238E27FC236}">
                <a16:creationId xmlns:a16="http://schemas.microsoft.com/office/drawing/2014/main" id="{467D7661-0D5D-9A44-B879-C17282D5B5AF}"/>
              </a:ext>
            </a:extLst>
          </p:cNvPr>
          <p:cNvSpPr/>
          <p:nvPr/>
        </p:nvSpPr>
        <p:spPr>
          <a:xfrm>
            <a:off x="2375065" y="6145593"/>
            <a:ext cx="700644" cy="421518"/>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807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4"/>
            <a:ext cx="8229600" cy="516949"/>
          </a:xfrm>
        </p:spPr>
        <p:txBody>
          <a:bodyPr>
            <a:noAutofit/>
          </a:bodyPr>
          <a:lstStyle/>
          <a:p>
            <a:r>
              <a:rPr lang="en-US" sz="2800" b="1" dirty="0">
                <a:solidFill>
                  <a:srgbClr val="000090"/>
                </a:solidFill>
              </a:rPr>
              <a:t>Adding a Private Event  </a:t>
            </a:r>
          </a:p>
        </p:txBody>
      </p:sp>
      <p:sp>
        <p:nvSpPr>
          <p:cNvPr id="10" name="TextBox 9"/>
          <p:cNvSpPr txBox="1"/>
          <p:nvPr/>
        </p:nvSpPr>
        <p:spPr>
          <a:xfrm>
            <a:off x="561931" y="653330"/>
            <a:ext cx="7979400" cy="6247864"/>
          </a:xfrm>
          <a:prstGeom prst="rect">
            <a:avLst/>
          </a:prstGeom>
          <a:noFill/>
        </p:spPr>
        <p:txBody>
          <a:bodyPr wrap="square" rtlCol="0">
            <a:spAutoFit/>
          </a:bodyPr>
          <a:lstStyle/>
          <a:p>
            <a:pPr marL="285750" indent="-285750">
              <a:buFont typeface="Arial"/>
              <a:buChar char="•"/>
            </a:pPr>
            <a:r>
              <a:rPr lang="en-US" sz="1600" b="1" dirty="0">
                <a:solidFill>
                  <a:srgbClr val="000090"/>
                </a:solidFill>
              </a:rPr>
              <a:t>Event Name</a:t>
            </a:r>
            <a:r>
              <a:rPr lang="en-US" sz="1600" dirty="0">
                <a:solidFill>
                  <a:srgbClr val="000090"/>
                </a:solidFill>
              </a:rPr>
              <a:t>: This is what will show up for everyone in the system. You can change the name later if you need to. </a:t>
            </a:r>
          </a:p>
          <a:p>
            <a:pPr marL="285750" indent="-285750">
              <a:buFont typeface="Arial"/>
              <a:buChar char="•"/>
            </a:pPr>
            <a:r>
              <a:rPr lang="en-US" sz="1600" b="1" dirty="0">
                <a:solidFill>
                  <a:srgbClr val="000090"/>
                </a:solidFill>
              </a:rPr>
              <a:t>Venue</a:t>
            </a:r>
            <a:r>
              <a:rPr lang="en-US" sz="1600" dirty="0">
                <a:solidFill>
                  <a:srgbClr val="000090"/>
                </a:solidFill>
              </a:rPr>
              <a:t>: If you do not see the venue in the system, you can create your own venue as well. Please note if it is a private event at a hotel or meeting space, you more than likely will need to fill out the information for a new venue.</a:t>
            </a:r>
          </a:p>
          <a:p>
            <a:pPr marL="285750" indent="-285750">
              <a:buFont typeface="Arial"/>
              <a:buChar char="•"/>
            </a:pPr>
            <a:r>
              <a:rPr lang="en-US" sz="1600" b="1" dirty="0">
                <a:solidFill>
                  <a:srgbClr val="000090"/>
                </a:solidFill>
              </a:rPr>
              <a:t>Any day event</a:t>
            </a:r>
            <a:r>
              <a:rPr lang="en-US" sz="1600" dirty="0">
                <a:solidFill>
                  <a:srgbClr val="000090"/>
                </a:solidFill>
              </a:rPr>
              <a:t>: This is what would be utilized for tickets or passes that are good any day. For example passes to Six Flags, Disney World, etc. If you select “yes,” it will delete out fields for start and end dates. </a:t>
            </a:r>
          </a:p>
          <a:p>
            <a:pPr marL="285750" indent="-285750">
              <a:buFont typeface="Arial"/>
              <a:buChar char="•"/>
            </a:pPr>
            <a:r>
              <a:rPr lang="en-US" sz="1600" b="1" dirty="0">
                <a:solidFill>
                  <a:srgbClr val="000090"/>
                </a:solidFill>
              </a:rPr>
              <a:t>Start Date and Time</a:t>
            </a:r>
            <a:r>
              <a:rPr lang="en-US" sz="1600" dirty="0">
                <a:solidFill>
                  <a:srgbClr val="000090"/>
                </a:solidFill>
              </a:rPr>
              <a:t>: This is required in our system. If you do not know the time, then select “unknown.” You can modify this later if you need to. This defaults in our system as midnight.</a:t>
            </a:r>
          </a:p>
          <a:p>
            <a:pPr marL="285750" indent="-285750">
              <a:buFont typeface="Arial"/>
              <a:buChar char="•"/>
            </a:pPr>
            <a:r>
              <a:rPr lang="en-US" sz="1600" b="1" dirty="0">
                <a:solidFill>
                  <a:srgbClr val="000090"/>
                </a:solidFill>
              </a:rPr>
              <a:t>End Date and Time</a:t>
            </a:r>
            <a:r>
              <a:rPr lang="en-US" sz="1600" dirty="0">
                <a:solidFill>
                  <a:srgbClr val="000090"/>
                </a:solidFill>
              </a:rPr>
              <a:t>: This is not necessary to fill out. If you have a meeting that requires one registration, not registration per day, then you could fill out an end date and time. Otherwise, please skip this field. </a:t>
            </a:r>
          </a:p>
          <a:p>
            <a:pPr marL="285750" indent="-285750">
              <a:buFont typeface="Arial"/>
              <a:buChar char="•"/>
            </a:pPr>
            <a:r>
              <a:rPr lang="en-US" sz="1600" b="1" dirty="0">
                <a:solidFill>
                  <a:srgbClr val="000090"/>
                </a:solidFill>
              </a:rPr>
              <a:t>Repeat</a:t>
            </a:r>
            <a:r>
              <a:rPr lang="en-US" sz="1600" dirty="0">
                <a:solidFill>
                  <a:srgbClr val="000090"/>
                </a:solidFill>
              </a:rPr>
              <a:t>: If you have an event that happens every day, month, etc. You can create a repeat like you can on your calendar. </a:t>
            </a:r>
          </a:p>
          <a:p>
            <a:pPr marL="285750" indent="-285750">
              <a:buFont typeface="Arial"/>
              <a:buChar char="•"/>
            </a:pPr>
            <a:r>
              <a:rPr lang="en-US" sz="1600" b="1" dirty="0">
                <a:solidFill>
                  <a:srgbClr val="000090"/>
                </a:solidFill>
              </a:rPr>
              <a:t>Category</a:t>
            </a:r>
            <a:r>
              <a:rPr lang="en-US" sz="1600" dirty="0">
                <a:solidFill>
                  <a:srgbClr val="000090"/>
                </a:solidFill>
              </a:rPr>
              <a:t>: Categories are determined by our event feed company. These select the most popular events categories. For more details, please contact your account services manager on recommended selections if you do not see your preferred option listed for a category.</a:t>
            </a:r>
          </a:p>
          <a:p>
            <a:pPr marL="285750" indent="-285750">
              <a:buFont typeface="Arial"/>
              <a:buChar char="•"/>
            </a:pPr>
            <a:r>
              <a:rPr lang="en-US" sz="1600" b="1" dirty="0">
                <a:solidFill>
                  <a:srgbClr val="000090"/>
                </a:solidFill>
              </a:rPr>
              <a:t>Group Under</a:t>
            </a:r>
            <a:r>
              <a:rPr lang="en-US" sz="1600" dirty="0">
                <a:solidFill>
                  <a:srgbClr val="000090"/>
                </a:solidFill>
              </a:rPr>
              <a:t>: Grouping allows for those requesting or managing to see the events all in one click. We recommend grouping for multiple day events. For more details, please contact your account services manager.</a:t>
            </a:r>
          </a:p>
          <a:p>
            <a:pPr marL="285750" indent="-285750">
              <a:buFont typeface="Arial"/>
              <a:buChar char="•"/>
            </a:pPr>
            <a:endParaRPr lang="en-US" sz="1600" dirty="0">
              <a:solidFill>
                <a:srgbClr val="000090"/>
              </a:solidFill>
            </a:endParaRPr>
          </a:p>
          <a:p>
            <a:pPr marL="285750" indent="-285750">
              <a:buFont typeface="Arial"/>
              <a:buChar char="•"/>
            </a:pPr>
            <a:endParaRPr lang="en-US" sz="1600" dirty="0">
              <a:solidFill>
                <a:srgbClr val="000090"/>
              </a:solidFill>
            </a:endParaRPr>
          </a:p>
          <a:p>
            <a:pPr marL="285750" indent="-285750">
              <a:buFont typeface="Arial"/>
              <a:buChar char="•"/>
            </a:pPr>
            <a:endParaRPr lang="en-US" sz="1600" dirty="0">
              <a:solidFill>
                <a:srgbClr val="000090"/>
              </a:solidFill>
            </a:endParaRPr>
          </a:p>
        </p:txBody>
      </p:sp>
      <p:sp>
        <p:nvSpPr>
          <p:cNvPr id="2" name="Slide Number Placeholder 1"/>
          <p:cNvSpPr>
            <a:spLocks noGrp="1"/>
          </p:cNvSpPr>
          <p:nvPr>
            <p:ph type="sldNum" sz="quarter" idx="12"/>
          </p:nvPr>
        </p:nvSpPr>
        <p:spPr/>
        <p:txBody>
          <a:bodyPr/>
          <a:lstStyle/>
          <a:p>
            <a:fld id="{10D76F1F-F32F-F74B-8A18-41FB91E2F4E6}" type="slidenum">
              <a:rPr lang="en-US" smtClean="0"/>
              <a:t>3</a:t>
            </a:fld>
            <a:endParaRPr lang="en-US"/>
          </a:p>
        </p:txBody>
      </p:sp>
    </p:spTree>
    <p:extLst>
      <p:ext uri="{BB962C8B-B14F-4D97-AF65-F5344CB8AC3E}">
        <p14:creationId xmlns:p14="http://schemas.microsoft.com/office/powerpoint/2010/main" val="138275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4"/>
            <a:ext cx="8229600" cy="516949"/>
          </a:xfrm>
        </p:spPr>
        <p:txBody>
          <a:bodyPr>
            <a:noAutofit/>
          </a:bodyPr>
          <a:lstStyle/>
          <a:p>
            <a:r>
              <a:rPr lang="en-US" sz="2800" b="1" dirty="0">
                <a:solidFill>
                  <a:srgbClr val="000090"/>
                </a:solidFill>
              </a:rPr>
              <a:t>Adding a Private Event</a:t>
            </a:r>
          </a:p>
        </p:txBody>
      </p:sp>
      <p:sp>
        <p:nvSpPr>
          <p:cNvPr id="10" name="TextBox 9"/>
          <p:cNvSpPr txBox="1"/>
          <p:nvPr/>
        </p:nvSpPr>
        <p:spPr>
          <a:xfrm>
            <a:off x="561931" y="653330"/>
            <a:ext cx="7979400" cy="1323439"/>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000090"/>
                </a:solidFill>
              </a:rPr>
              <a:t>Once the ticket admin creates the event, they have the option to “Create more events” or “I’m done adding events, take me back”.</a:t>
            </a:r>
          </a:p>
          <a:p>
            <a:pPr marL="285750" indent="-285750">
              <a:buFont typeface="Arial" panose="020B0604020202020204" pitchFamily="34" charset="0"/>
              <a:buChar char="•"/>
            </a:pPr>
            <a:r>
              <a:rPr lang="en-US" sz="1600" dirty="0">
                <a:solidFill>
                  <a:srgbClr val="000090"/>
                </a:solidFill>
              </a:rPr>
              <a:t>Selecting “Create more events”, allows the ticket admin to add more private events. If the ticket admin selects “I’m done adding events, take me back”.</a:t>
            </a:r>
          </a:p>
          <a:p>
            <a:pPr marL="285750" indent="-285750">
              <a:buFont typeface="Arial" panose="020B0604020202020204" pitchFamily="34" charset="0"/>
              <a:buChar char="•"/>
            </a:pPr>
            <a:endParaRPr lang="en-US" sz="1600" dirty="0">
              <a:solidFill>
                <a:srgbClr val="000090"/>
              </a:solidFill>
            </a:endParaRPr>
          </a:p>
        </p:txBody>
      </p:sp>
      <p:sp>
        <p:nvSpPr>
          <p:cNvPr id="2" name="Slide Number Placeholder 1"/>
          <p:cNvSpPr>
            <a:spLocks noGrp="1"/>
          </p:cNvSpPr>
          <p:nvPr>
            <p:ph type="sldNum" sz="quarter" idx="12"/>
          </p:nvPr>
        </p:nvSpPr>
        <p:spPr/>
        <p:txBody>
          <a:bodyPr/>
          <a:lstStyle/>
          <a:p>
            <a:fld id="{10D76F1F-F32F-F74B-8A18-41FB91E2F4E6}" type="slidenum">
              <a:rPr lang="en-US" smtClean="0"/>
              <a:t>4</a:t>
            </a:fld>
            <a:endParaRPr lang="en-US"/>
          </a:p>
        </p:txBody>
      </p:sp>
      <p:pic>
        <p:nvPicPr>
          <p:cNvPr id="7" name="Picture 6">
            <a:extLst>
              <a:ext uri="{FF2B5EF4-FFF2-40B4-BE49-F238E27FC236}">
                <a16:creationId xmlns:a16="http://schemas.microsoft.com/office/drawing/2014/main" id="{7178998D-0226-4B40-AC90-8D5C174F5F84}"/>
              </a:ext>
            </a:extLst>
          </p:cNvPr>
          <p:cNvPicPr>
            <a:picLocks noChangeAspect="1"/>
          </p:cNvPicPr>
          <p:nvPr/>
        </p:nvPicPr>
        <p:blipFill>
          <a:blip r:embed="rId3"/>
          <a:stretch>
            <a:fillRect/>
          </a:stretch>
        </p:blipFill>
        <p:spPr>
          <a:xfrm>
            <a:off x="222250" y="1891401"/>
            <a:ext cx="8699500" cy="2578100"/>
          </a:xfrm>
          <a:prstGeom prst="rect">
            <a:avLst/>
          </a:prstGeom>
        </p:spPr>
      </p:pic>
    </p:spTree>
    <p:extLst>
      <p:ext uri="{BB962C8B-B14F-4D97-AF65-F5344CB8AC3E}">
        <p14:creationId xmlns:p14="http://schemas.microsoft.com/office/powerpoint/2010/main" val="1981588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4"/>
            <a:ext cx="8229600" cy="516949"/>
          </a:xfrm>
        </p:spPr>
        <p:txBody>
          <a:bodyPr>
            <a:noAutofit/>
          </a:bodyPr>
          <a:lstStyle/>
          <a:p>
            <a:r>
              <a:rPr lang="en-US" sz="2800" b="1" dirty="0">
                <a:solidFill>
                  <a:srgbClr val="000090"/>
                </a:solidFill>
              </a:rPr>
              <a:t>Adding a Private Event</a:t>
            </a:r>
          </a:p>
        </p:txBody>
      </p:sp>
      <p:sp>
        <p:nvSpPr>
          <p:cNvPr id="10" name="TextBox 9"/>
          <p:cNvSpPr txBox="1"/>
          <p:nvPr/>
        </p:nvSpPr>
        <p:spPr>
          <a:xfrm>
            <a:off x="561931" y="653330"/>
            <a:ext cx="7979400"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000090"/>
                </a:solidFill>
              </a:rPr>
              <a:t>Once the ticket admin finishes adding events and selects “I’m done adding events, take me back”, the added events will appear and selected.</a:t>
            </a:r>
          </a:p>
          <a:p>
            <a:pPr marL="285750" indent="-285750">
              <a:buFont typeface="Arial" panose="020B0604020202020204" pitchFamily="34" charset="0"/>
              <a:buChar char="•"/>
            </a:pPr>
            <a:r>
              <a:rPr lang="en-US" sz="1600" dirty="0">
                <a:solidFill>
                  <a:srgbClr val="000090"/>
                </a:solidFill>
              </a:rPr>
              <a:t>The process for adding tickets is the same as Concierge Live events. (i.e. specify ticket details, configure).</a:t>
            </a:r>
          </a:p>
        </p:txBody>
      </p:sp>
      <p:sp>
        <p:nvSpPr>
          <p:cNvPr id="2" name="Slide Number Placeholder 1"/>
          <p:cNvSpPr>
            <a:spLocks noGrp="1"/>
          </p:cNvSpPr>
          <p:nvPr>
            <p:ph type="sldNum" sz="quarter" idx="12"/>
          </p:nvPr>
        </p:nvSpPr>
        <p:spPr/>
        <p:txBody>
          <a:bodyPr/>
          <a:lstStyle/>
          <a:p>
            <a:fld id="{10D76F1F-F32F-F74B-8A18-41FB91E2F4E6}" type="slidenum">
              <a:rPr lang="en-US" smtClean="0"/>
              <a:t>5</a:t>
            </a:fld>
            <a:endParaRPr lang="en-US"/>
          </a:p>
        </p:txBody>
      </p:sp>
      <p:pic>
        <p:nvPicPr>
          <p:cNvPr id="5" name="Picture 4">
            <a:extLst>
              <a:ext uri="{FF2B5EF4-FFF2-40B4-BE49-F238E27FC236}">
                <a16:creationId xmlns:a16="http://schemas.microsoft.com/office/drawing/2014/main" id="{1A482DF7-3AB9-E846-B876-4FFA966D1C9A}"/>
              </a:ext>
            </a:extLst>
          </p:cNvPr>
          <p:cNvPicPr>
            <a:picLocks noChangeAspect="1"/>
          </p:cNvPicPr>
          <p:nvPr/>
        </p:nvPicPr>
        <p:blipFill>
          <a:blip r:embed="rId3"/>
          <a:stretch>
            <a:fillRect/>
          </a:stretch>
        </p:blipFill>
        <p:spPr>
          <a:xfrm>
            <a:off x="148441" y="1929477"/>
            <a:ext cx="8882743" cy="3907620"/>
          </a:xfrm>
          <a:prstGeom prst="rect">
            <a:avLst/>
          </a:prstGeom>
        </p:spPr>
      </p:pic>
      <p:sp>
        <p:nvSpPr>
          <p:cNvPr id="8" name="Oval 7">
            <a:extLst>
              <a:ext uri="{FF2B5EF4-FFF2-40B4-BE49-F238E27FC236}">
                <a16:creationId xmlns:a16="http://schemas.microsoft.com/office/drawing/2014/main" id="{BA2F7BC0-A96E-434F-834C-B6763EB5E8C0}"/>
              </a:ext>
            </a:extLst>
          </p:cNvPr>
          <p:cNvSpPr/>
          <p:nvPr/>
        </p:nvSpPr>
        <p:spPr>
          <a:xfrm>
            <a:off x="279069" y="3563699"/>
            <a:ext cx="2582883" cy="471988"/>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56BB956D-6A76-DD46-9F84-2095EDD8034B}"/>
              </a:ext>
            </a:extLst>
          </p:cNvPr>
          <p:cNvSpPr/>
          <p:nvPr/>
        </p:nvSpPr>
        <p:spPr>
          <a:xfrm>
            <a:off x="8037616" y="3614169"/>
            <a:ext cx="700644" cy="421518"/>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6070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8501</TotalTime>
  <Words>560</Words>
  <Application>Microsoft Macintosh PowerPoint</Application>
  <PresentationFormat>On-screen Show (4:3)</PresentationFormat>
  <Paragraphs>32</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Adding a Private Event  </vt:lpstr>
      <vt:lpstr>Adding a Private Event  </vt:lpstr>
      <vt:lpstr>Adding a Private Event  </vt:lpstr>
      <vt:lpstr>Adding a Private Event</vt:lpstr>
      <vt:lpstr>Adding a Private Event</vt:lpstr>
    </vt:vector>
  </TitlesOfParts>
  <Company>Concierge Live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Adding Inventory – Figure 1 &amp; 2 </dc:title>
  <dc:creator>Hannah Wilcher</dc:creator>
  <cp:lastModifiedBy>Alec Coughlin</cp:lastModifiedBy>
  <cp:revision>209</cp:revision>
  <cp:lastPrinted>2013-07-11T18:36:11Z</cp:lastPrinted>
  <dcterms:created xsi:type="dcterms:W3CDTF">2013-07-11T18:15:39Z</dcterms:created>
  <dcterms:modified xsi:type="dcterms:W3CDTF">2020-05-22T14:59:27Z</dcterms:modified>
</cp:coreProperties>
</file>