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handoutMasterIdLst>
    <p:handoutMasterId r:id="rId11"/>
  </p:handoutMasterIdLst>
  <p:sldIdLst>
    <p:sldId id="268" r:id="rId2"/>
    <p:sldId id="256" r:id="rId3"/>
    <p:sldId id="257" r:id="rId4"/>
    <p:sldId id="258" r:id="rId5"/>
    <p:sldId id="262" r:id="rId6"/>
    <p:sldId id="261" r:id="rId7"/>
    <p:sldId id="267" r:id="rId8"/>
    <p:sldId id="265" r:id="rId9"/>
  </p:sldIdLst>
  <p:sldSz cx="9144000" cy="6858000" type="screen4x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clrMru>
    <a:srgbClr val="000090"/>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379"/>
    <p:restoredTop sz="93878"/>
  </p:normalViewPr>
  <p:slideViewPr>
    <p:cSldViewPr snapToGrid="0" snapToObjects="1">
      <p:cViewPr varScale="1">
        <p:scale>
          <a:sx n="120" d="100"/>
          <a:sy n="120" d="100"/>
        </p:scale>
        <p:origin x="1576" y="184"/>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98" d="100"/>
          <a:sy n="98" d="100"/>
        </p:scale>
        <p:origin x="-104" y="-384"/>
      </p:cViewPr>
      <p:guideLst>
        <p:guide orient="horz" pos="2160"/>
        <p:guide pos="288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80013" y="0"/>
            <a:ext cx="3962400" cy="342900"/>
          </a:xfrm>
          <a:prstGeom prst="rect">
            <a:avLst/>
          </a:prstGeom>
        </p:spPr>
        <p:txBody>
          <a:bodyPr vert="horz" lIns="91440" tIns="45720" rIns="91440" bIns="45720" rtlCol="0"/>
          <a:lstStyle>
            <a:lvl1pPr algn="r">
              <a:defRPr sz="1200"/>
            </a:lvl1pPr>
          </a:lstStyle>
          <a:p>
            <a:fld id="{3F4EF189-18D7-A84D-B53C-F107FE6051CB}" type="datetimeFigureOut">
              <a:rPr lang="en-US" smtClean="0"/>
              <a:t>5/26/20</a:t>
            </a:fld>
            <a:endParaRPr lang="en-US"/>
          </a:p>
        </p:txBody>
      </p:sp>
      <p:sp>
        <p:nvSpPr>
          <p:cNvPr id="4" name="Footer Placeholder 3"/>
          <p:cNvSpPr>
            <a:spLocks noGrp="1"/>
          </p:cNvSpPr>
          <p:nvPr>
            <p:ph type="ftr" sz="quarter" idx="2"/>
          </p:nvPr>
        </p:nvSpPr>
        <p:spPr>
          <a:xfrm>
            <a:off x="0" y="6513513"/>
            <a:ext cx="3962400" cy="342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80013" y="6513513"/>
            <a:ext cx="3962400" cy="342900"/>
          </a:xfrm>
          <a:prstGeom prst="rect">
            <a:avLst/>
          </a:prstGeom>
        </p:spPr>
        <p:txBody>
          <a:bodyPr vert="horz" lIns="91440" tIns="45720" rIns="91440" bIns="45720" rtlCol="0" anchor="b"/>
          <a:lstStyle>
            <a:lvl1pPr algn="r">
              <a:defRPr sz="1200"/>
            </a:lvl1pPr>
          </a:lstStyle>
          <a:p>
            <a:fld id="{3204C1EA-1AE6-BD46-AA03-83147900BCE0}" type="slidenum">
              <a:rPr lang="en-US" smtClean="0"/>
              <a:t>‹#›</a:t>
            </a:fld>
            <a:endParaRPr lang="en-US"/>
          </a:p>
        </p:txBody>
      </p:sp>
    </p:spTree>
    <p:extLst>
      <p:ext uri="{BB962C8B-B14F-4D97-AF65-F5344CB8AC3E}">
        <p14:creationId xmlns:p14="http://schemas.microsoft.com/office/powerpoint/2010/main" val="20246182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3C50C3CA-3487-154C-8194-870561357E19}" type="datetimeFigureOut">
              <a:rPr lang="en-US" smtClean="0"/>
              <a:t>5/26/20</a:t>
            </a:fld>
            <a:endParaRPr lang="en-US"/>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64C169E4-0CD4-664E-B066-9D7F8817BA39}" type="slidenum">
              <a:rPr lang="en-US" smtClean="0"/>
              <a:t>‹#›</a:t>
            </a:fld>
            <a:endParaRPr lang="en-US"/>
          </a:p>
        </p:txBody>
      </p:sp>
    </p:spTree>
    <p:extLst>
      <p:ext uri="{BB962C8B-B14F-4D97-AF65-F5344CB8AC3E}">
        <p14:creationId xmlns:p14="http://schemas.microsoft.com/office/powerpoint/2010/main" val="314035884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a:t>
            </a:fld>
            <a:endParaRPr lang="en-US"/>
          </a:p>
        </p:txBody>
      </p:sp>
    </p:spTree>
    <p:extLst>
      <p:ext uri="{BB962C8B-B14F-4D97-AF65-F5344CB8AC3E}">
        <p14:creationId xmlns:p14="http://schemas.microsoft.com/office/powerpoint/2010/main" val="22157137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2</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3</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4</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5</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6</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7</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8</a:t>
            </a:fld>
            <a:endParaRPr lang="en-US"/>
          </a:p>
        </p:txBody>
      </p:sp>
    </p:spTree>
    <p:extLst>
      <p:ext uri="{BB962C8B-B14F-4D97-AF65-F5344CB8AC3E}">
        <p14:creationId xmlns:p14="http://schemas.microsoft.com/office/powerpoint/2010/main" val="1601005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1A4B619-9627-5D48-B83D-7650B77ED0CE}" type="datetime1">
              <a:rPr lang="en-US" smtClean="0"/>
              <a:t>5/26/20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421349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1BE78E-BA3C-6242-954B-99F57DC91F0D}" type="datetime1">
              <a:rPr lang="en-US" smtClean="0"/>
              <a:t>5/26/20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742281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229D218-C4BA-624E-A759-F270BF98851A}" type="datetime1">
              <a:rPr lang="en-US" smtClean="0"/>
              <a:t>5/26/20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2989940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F54438-9A64-9046-88A8-D73A49CA27D3}" type="datetime1">
              <a:rPr lang="en-US" smtClean="0"/>
              <a:t>5/26/20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66688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8F1412-1DC0-3044-B904-195BE38AE7CA}" type="datetime1">
              <a:rPr lang="en-US" smtClean="0"/>
              <a:t>5/26/20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473813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8A434C-2C16-4047-83F2-5328472E3552}" type="datetime1">
              <a:rPr lang="en-US" smtClean="0"/>
              <a:t>5/26/20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89669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6920341-CFF8-CE42-97E7-8D4EF28D8756}" type="datetime1">
              <a:rPr lang="en-US" smtClean="0"/>
              <a:t>5/26/20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315084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F98497A-CFA6-D04C-990B-72EB3D04A601}" type="datetime1">
              <a:rPr lang="en-US" smtClean="0"/>
              <a:t>5/26/20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605243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547A41-7823-764E-A23D-9B83A16B351B}" type="datetime1">
              <a:rPr lang="en-US" smtClean="0"/>
              <a:t>5/26/20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627211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D9FF529-4A22-0142-B8EF-AED9E5AB5A8B}" type="datetime1">
              <a:rPr lang="en-US" smtClean="0"/>
              <a:t>5/26/20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126218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2425E82-2ABA-6D47-87D0-DE695285C3E5}" type="datetime1">
              <a:rPr lang="en-US" smtClean="0"/>
              <a:t>5/26/20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958411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C8CF67-721A-C74F-A7AB-0437B33ACB00}" type="datetime1">
              <a:rPr lang="en-US" smtClean="0"/>
              <a:t>5/26/20</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D76F1F-F32F-F74B-8A18-41FB91E2F4E6}" type="slidenum">
              <a:rPr lang="en-US" smtClean="0"/>
              <a:t>‹#›</a:t>
            </a:fld>
            <a:endParaRPr lang="en-US"/>
          </a:p>
        </p:txBody>
      </p:sp>
    </p:spTree>
    <p:extLst>
      <p:ext uri="{BB962C8B-B14F-4D97-AF65-F5344CB8AC3E}">
        <p14:creationId xmlns:p14="http://schemas.microsoft.com/office/powerpoint/2010/main" val="21144795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Contacts</a:t>
            </a:r>
          </a:p>
        </p:txBody>
      </p:sp>
      <p:sp>
        <p:nvSpPr>
          <p:cNvPr id="10" name="TextBox 9"/>
          <p:cNvSpPr txBox="1"/>
          <p:nvPr/>
        </p:nvSpPr>
        <p:spPr>
          <a:xfrm>
            <a:off x="618836" y="618092"/>
            <a:ext cx="7906327" cy="1323439"/>
          </a:xfrm>
          <a:prstGeom prst="rect">
            <a:avLst/>
          </a:prstGeom>
          <a:noFill/>
        </p:spPr>
        <p:txBody>
          <a:bodyPr wrap="square" rtlCol="0">
            <a:spAutoFit/>
          </a:bodyPr>
          <a:lstStyle/>
          <a:p>
            <a:r>
              <a:rPr lang="en-US" sz="1600" dirty="0">
                <a:solidFill>
                  <a:srgbClr val="000090"/>
                </a:solidFill>
              </a:rPr>
              <a:t>The Setup section is where setup admin can control account behaviors. From updating attendee types and data fields, to delivery options for tickets, to branding the site; all is done in the Setup section.</a:t>
            </a:r>
          </a:p>
          <a:p>
            <a:endParaRPr lang="en-US" sz="1600" dirty="0">
              <a:solidFill>
                <a:srgbClr val="000090"/>
              </a:solidFill>
            </a:endParaRPr>
          </a:p>
          <a:p>
            <a:r>
              <a:rPr lang="en-US" sz="1600" dirty="0">
                <a:solidFill>
                  <a:srgbClr val="000090"/>
                </a:solidFill>
              </a:rPr>
              <a:t>To access the Setup section, click on your name (top of the page), then click “Setup”.</a:t>
            </a:r>
          </a:p>
        </p:txBody>
      </p:sp>
      <p:pic>
        <p:nvPicPr>
          <p:cNvPr id="3" name="Picture 2" descr="A screenshot of a cell phone&#10;&#10;Description automatically generated">
            <a:extLst>
              <a:ext uri="{FF2B5EF4-FFF2-40B4-BE49-F238E27FC236}">
                <a16:creationId xmlns:a16="http://schemas.microsoft.com/office/drawing/2014/main" id="{BCB7C654-884F-B14B-BF57-85E9FE04F20B}"/>
              </a:ext>
            </a:extLst>
          </p:cNvPr>
          <p:cNvPicPr>
            <a:picLocks noChangeAspect="1"/>
          </p:cNvPicPr>
          <p:nvPr/>
        </p:nvPicPr>
        <p:blipFill>
          <a:blip r:embed="rId3"/>
          <a:stretch>
            <a:fillRect/>
          </a:stretch>
        </p:blipFill>
        <p:spPr>
          <a:xfrm>
            <a:off x="3441700" y="2355850"/>
            <a:ext cx="2260600" cy="2146300"/>
          </a:xfrm>
          <a:prstGeom prst="rect">
            <a:avLst/>
          </a:prstGeom>
        </p:spPr>
      </p:pic>
      <p:sp>
        <p:nvSpPr>
          <p:cNvPr id="5" name="Oval 4">
            <a:extLst>
              <a:ext uri="{FF2B5EF4-FFF2-40B4-BE49-F238E27FC236}">
                <a16:creationId xmlns:a16="http://schemas.microsoft.com/office/drawing/2014/main" id="{AD056ABD-7B99-2F4B-9323-F345CF2D2A2B}"/>
              </a:ext>
            </a:extLst>
          </p:cNvPr>
          <p:cNvSpPr/>
          <p:nvPr/>
        </p:nvSpPr>
        <p:spPr>
          <a:xfrm>
            <a:off x="4809506" y="2363190"/>
            <a:ext cx="819398" cy="46313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2B858086-8297-FE48-97EC-49222AA5403C}"/>
              </a:ext>
            </a:extLst>
          </p:cNvPr>
          <p:cNvSpPr/>
          <p:nvPr/>
        </p:nvSpPr>
        <p:spPr>
          <a:xfrm>
            <a:off x="3643743" y="4050888"/>
            <a:ext cx="987632" cy="46313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00404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Contacts</a:t>
            </a:r>
          </a:p>
        </p:txBody>
      </p:sp>
      <p:sp>
        <p:nvSpPr>
          <p:cNvPr id="10" name="TextBox 9"/>
          <p:cNvSpPr txBox="1"/>
          <p:nvPr/>
        </p:nvSpPr>
        <p:spPr>
          <a:xfrm>
            <a:off x="4693863" y="1801456"/>
            <a:ext cx="4245369" cy="1815882"/>
          </a:xfrm>
          <a:prstGeom prst="rect">
            <a:avLst/>
          </a:prstGeom>
          <a:noFill/>
        </p:spPr>
        <p:txBody>
          <a:bodyPr wrap="square" rtlCol="0">
            <a:spAutoFit/>
          </a:bodyPr>
          <a:lstStyle/>
          <a:p>
            <a:pPr marL="285750" indent="-285750">
              <a:buFont typeface="Arial"/>
              <a:buChar char="•"/>
            </a:pPr>
            <a:r>
              <a:rPr lang="en-US" sz="1600" dirty="0">
                <a:solidFill>
                  <a:srgbClr val="000090"/>
                </a:solidFill>
              </a:rPr>
              <a:t>To create, edit or manage a contact, click “Setup,” then “Contacts”. </a:t>
            </a:r>
          </a:p>
          <a:p>
            <a:pPr marL="285750" indent="-285750">
              <a:buFont typeface="Arial"/>
              <a:buChar char="•"/>
            </a:pPr>
            <a:r>
              <a:rPr lang="en-US" sz="1600" dirty="0">
                <a:solidFill>
                  <a:srgbClr val="000090"/>
                </a:solidFill>
              </a:rPr>
              <a:t>If a company uses Salesforce feed, it may not be possible to add/edit contact details. </a:t>
            </a:r>
          </a:p>
          <a:p>
            <a:pPr marL="285750" indent="-285750">
              <a:buFont typeface="Arial"/>
              <a:buChar char="•"/>
            </a:pPr>
            <a:r>
              <a:rPr lang="en-US" sz="1600" dirty="0">
                <a:solidFill>
                  <a:srgbClr val="000090"/>
                </a:solidFill>
              </a:rPr>
              <a:t>If your company uses a contact feed, please contact your account ticket admin for any user related changes. </a:t>
            </a:r>
          </a:p>
        </p:txBody>
      </p:sp>
      <p:sp>
        <p:nvSpPr>
          <p:cNvPr id="2" name="Slide Number Placeholder 1"/>
          <p:cNvSpPr>
            <a:spLocks noGrp="1"/>
          </p:cNvSpPr>
          <p:nvPr>
            <p:ph type="sldNum" sz="quarter" idx="12"/>
          </p:nvPr>
        </p:nvSpPr>
        <p:spPr/>
        <p:txBody>
          <a:bodyPr/>
          <a:lstStyle/>
          <a:p>
            <a:fld id="{10D76F1F-F32F-F74B-8A18-41FB91E2F4E6}" type="slidenum">
              <a:rPr lang="en-US" smtClean="0"/>
              <a:t>2</a:t>
            </a:fld>
            <a:endParaRPr lang="en-US"/>
          </a:p>
        </p:txBody>
      </p:sp>
      <p:pic>
        <p:nvPicPr>
          <p:cNvPr id="7" name="Picture 6" descr="A screenshot of a cell phone&#10;&#10;Description automatically generated">
            <a:extLst>
              <a:ext uri="{FF2B5EF4-FFF2-40B4-BE49-F238E27FC236}">
                <a16:creationId xmlns:a16="http://schemas.microsoft.com/office/drawing/2014/main" id="{4E6CFDF4-EF34-1145-BB3A-D26D40161417}"/>
              </a:ext>
            </a:extLst>
          </p:cNvPr>
          <p:cNvPicPr>
            <a:picLocks noChangeAspect="1"/>
          </p:cNvPicPr>
          <p:nvPr/>
        </p:nvPicPr>
        <p:blipFill>
          <a:blip r:embed="rId3"/>
          <a:stretch>
            <a:fillRect/>
          </a:stretch>
        </p:blipFill>
        <p:spPr>
          <a:xfrm>
            <a:off x="296077" y="1232287"/>
            <a:ext cx="4397786" cy="5227889"/>
          </a:xfrm>
          <a:prstGeom prst="rect">
            <a:avLst/>
          </a:prstGeom>
        </p:spPr>
      </p:pic>
      <p:sp>
        <p:nvSpPr>
          <p:cNvPr id="8" name="Oval 7">
            <a:extLst>
              <a:ext uri="{FF2B5EF4-FFF2-40B4-BE49-F238E27FC236}">
                <a16:creationId xmlns:a16="http://schemas.microsoft.com/office/drawing/2014/main" id="{7CC5C85E-3EB7-6241-8512-6AB61A40E013}"/>
              </a:ext>
            </a:extLst>
          </p:cNvPr>
          <p:cNvSpPr/>
          <p:nvPr/>
        </p:nvSpPr>
        <p:spPr>
          <a:xfrm>
            <a:off x="688769" y="1597412"/>
            <a:ext cx="938150" cy="765778"/>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916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Contacts</a:t>
            </a:r>
          </a:p>
        </p:txBody>
      </p:sp>
      <p:sp>
        <p:nvSpPr>
          <p:cNvPr id="10" name="TextBox 9"/>
          <p:cNvSpPr txBox="1"/>
          <p:nvPr/>
        </p:nvSpPr>
        <p:spPr>
          <a:xfrm>
            <a:off x="561930" y="855612"/>
            <a:ext cx="7715795" cy="1323439"/>
          </a:xfrm>
          <a:prstGeom prst="rect">
            <a:avLst/>
          </a:prstGeom>
          <a:noFill/>
        </p:spPr>
        <p:txBody>
          <a:bodyPr wrap="square" rtlCol="0">
            <a:spAutoFit/>
          </a:bodyPr>
          <a:lstStyle/>
          <a:p>
            <a:pPr marL="285750" indent="-285750">
              <a:buFont typeface="Arial"/>
              <a:buChar char="•"/>
            </a:pPr>
            <a:r>
              <a:rPr lang="en-US" sz="1600" dirty="0">
                <a:solidFill>
                  <a:srgbClr val="000090"/>
                </a:solidFill>
              </a:rPr>
              <a:t>In the contact section, ticket admin can use the filters on the left-hand side to search for a contact. </a:t>
            </a:r>
          </a:p>
          <a:p>
            <a:pPr marL="285750" indent="-285750">
              <a:buFont typeface="Arial"/>
              <a:buChar char="•"/>
            </a:pPr>
            <a:r>
              <a:rPr lang="en-US" sz="1600" dirty="0">
                <a:solidFill>
                  <a:srgbClr val="000090"/>
                </a:solidFill>
              </a:rPr>
              <a:t>By clicking on “By contacts” underneath the main search bar, ticket admin can easily search by name, company or email address.</a:t>
            </a:r>
          </a:p>
          <a:p>
            <a:pPr marL="285750" indent="-285750">
              <a:buFont typeface="Arial"/>
              <a:buChar char="•"/>
            </a:pPr>
            <a:r>
              <a:rPr lang="en-US" sz="1600" dirty="0">
                <a:solidFill>
                  <a:srgbClr val="000090"/>
                </a:solidFill>
              </a:rPr>
              <a:t>To create a new contact, click the “+ new</a:t>
            </a:r>
            <a:r>
              <a:rPr lang="is-IS" sz="1600" dirty="0">
                <a:solidFill>
                  <a:srgbClr val="000090"/>
                </a:solidFill>
              </a:rPr>
              <a:t>…</a:t>
            </a:r>
            <a:r>
              <a:rPr lang="en-US" sz="1600" dirty="0">
                <a:solidFill>
                  <a:srgbClr val="000090"/>
                </a:solidFill>
              </a:rPr>
              <a:t>” icon in the upper right-hand corner. </a:t>
            </a:r>
          </a:p>
        </p:txBody>
      </p:sp>
      <p:sp>
        <p:nvSpPr>
          <p:cNvPr id="2" name="Slide Number Placeholder 1"/>
          <p:cNvSpPr>
            <a:spLocks noGrp="1"/>
          </p:cNvSpPr>
          <p:nvPr>
            <p:ph type="sldNum" sz="quarter" idx="12"/>
          </p:nvPr>
        </p:nvSpPr>
        <p:spPr>
          <a:xfrm>
            <a:off x="6553200" y="5699863"/>
            <a:ext cx="2133600" cy="365125"/>
          </a:xfrm>
        </p:spPr>
        <p:txBody>
          <a:bodyPr/>
          <a:lstStyle/>
          <a:p>
            <a:fld id="{10D76F1F-F32F-F74B-8A18-41FB91E2F4E6}" type="slidenum">
              <a:rPr lang="en-US" smtClean="0"/>
              <a:t>3</a:t>
            </a:fld>
            <a:endParaRPr lang="en-US"/>
          </a:p>
        </p:txBody>
      </p:sp>
      <p:pic>
        <p:nvPicPr>
          <p:cNvPr id="6" name="Picture 5">
            <a:extLst>
              <a:ext uri="{FF2B5EF4-FFF2-40B4-BE49-F238E27FC236}">
                <a16:creationId xmlns:a16="http://schemas.microsoft.com/office/drawing/2014/main" id="{5EDD08A8-A53D-A948-90EE-7735CA0BE579}"/>
              </a:ext>
            </a:extLst>
          </p:cNvPr>
          <p:cNvPicPr>
            <a:picLocks noChangeAspect="1"/>
          </p:cNvPicPr>
          <p:nvPr/>
        </p:nvPicPr>
        <p:blipFill>
          <a:blip r:embed="rId3"/>
          <a:stretch>
            <a:fillRect/>
          </a:stretch>
        </p:blipFill>
        <p:spPr>
          <a:xfrm>
            <a:off x="228600" y="2625114"/>
            <a:ext cx="8686800" cy="3212423"/>
          </a:xfrm>
          <a:prstGeom prst="rect">
            <a:avLst/>
          </a:prstGeom>
        </p:spPr>
      </p:pic>
      <p:sp>
        <p:nvSpPr>
          <p:cNvPr id="5" name="Oval 4">
            <a:extLst>
              <a:ext uri="{FF2B5EF4-FFF2-40B4-BE49-F238E27FC236}">
                <a16:creationId xmlns:a16="http://schemas.microsoft.com/office/drawing/2014/main" id="{1CE3B64B-9708-0841-9E04-5337D4D3752D}"/>
              </a:ext>
            </a:extLst>
          </p:cNvPr>
          <p:cNvSpPr/>
          <p:nvPr/>
        </p:nvSpPr>
        <p:spPr>
          <a:xfrm>
            <a:off x="140677" y="2625114"/>
            <a:ext cx="1899138" cy="2303585"/>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2AE748F5-D1AE-294D-BEAF-7884B6EEC1BA}"/>
              </a:ext>
            </a:extLst>
          </p:cNvPr>
          <p:cNvSpPr/>
          <p:nvPr/>
        </p:nvSpPr>
        <p:spPr>
          <a:xfrm>
            <a:off x="8217877" y="3116633"/>
            <a:ext cx="633046" cy="365125"/>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926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Contacts</a:t>
            </a:r>
          </a:p>
        </p:txBody>
      </p:sp>
      <p:sp>
        <p:nvSpPr>
          <p:cNvPr id="10" name="TextBox 9"/>
          <p:cNvSpPr txBox="1"/>
          <p:nvPr/>
        </p:nvSpPr>
        <p:spPr>
          <a:xfrm>
            <a:off x="5408007" y="1968887"/>
            <a:ext cx="3606652" cy="1569660"/>
          </a:xfrm>
          <a:prstGeom prst="rect">
            <a:avLst/>
          </a:prstGeom>
          <a:noFill/>
        </p:spPr>
        <p:txBody>
          <a:bodyPr wrap="square" rtlCol="0">
            <a:spAutoFit/>
          </a:bodyPr>
          <a:lstStyle/>
          <a:p>
            <a:pPr marL="285750" indent="-285750">
              <a:buFont typeface="Arial"/>
              <a:buChar char="•"/>
            </a:pPr>
            <a:r>
              <a:rPr lang="en-US" sz="1600" dirty="0">
                <a:solidFill>
                  <a:srgbClr val="000090"/>
                </a:solidFill>
              </a:rPr>
              <a:t>Contact fields will vary from company to company. Any fields with an “*” are required. </a:t>
            </a:r>
          </a:p>
          <a:p>
            <a:endParaRPr lang="en-US" sz="1600" dirty="0">
              <a:solidFill>
                <a:srgbClr val="000090"/>
              </a:solidFill>
            </a:endParaRPr>
          </a:p>
          <a:p>
            <a:pPr marL="285750" indent="-285750">
              <a:buFont typeface="Arial"/>
              <a:buChar char="•"/>
            </a:pPr>
            <a:r>
              <a:rPr lang="en-US" sz="1600" dirty="0">
                <a:solidFill>
                  <a:srgbClr val="000090"/>
                </a:solidFill>
              </a:rPr>
              <a:t>Once the contact profile has been completed, click “Create”.</a:t>
            </a:r>
          </a:p>
        </p:txBody>
      </p:sp>
      <p:sp>
        <p:nvSpPr>
          <p:cNvPr id="3" name="Slide Number Placeholder 2"/>
          <p:cNvSpPr>
            <a:spLocks noGrp="1"/>
          </p:cNvSpPr>
          <p:nvPr>
            <p:ph type="sldNum" sz="quarter" idx="12"/>
          </p:nvPr>
        </p:nvSpPr>
        <p:spPr/>
        <p:txBody>
          <a:bodyPr/>
          <a:lstStyle/>
          <a:p>
            <a:fld id="{10D76F1F-F32F-F74B-8A18-41FB91E2F4E6}" type="slidenum">
              <a:rPr lang="en-US" smtClean="0"/>
              <a:t>4</a:t>
            </a:fld>
            <a:endParaRPr lang="en-US"/>
          </a:p>
        </p:txBody>
      </p:sp>
      <p:pic>
        <p:nvPicPr>
          <p:cNvPr id="6" name="Picture 5">
            <a:extLst>
              <a:ext uri="{FF2B5EF4-FFF2-40B4-BE49-F238E27FC236}">
                <a16:creationId xmlns:a16="http://schemas.microsoft.com/office/drawing/2014/main" id="{DBCF591A-4CEA-B341-AD99-E2A5D01654D4}"/>
              </a:ext>
            </a:extLst>
          </p:cNvPr>
          <p:cNvPicPr>
            <a:picLocks noChangeAspect="1"/>
          </p:cNvPicPr>
          <p:nvPr/>
        </p:nvPicPr>
        <p:blipFill>
          <a:blip r:embed="rId3"/>
          <a:stretch>
            <a:fillRect/>
          </a:stretch>
        </p:blipFill>
        <p:spPr>
          <a:xfrm>
            <a:off x="266701" y="618092"/>
            <a:ext cx="5141306" cy="5864187"/>
          </a:xfrm>
          <a:prstGeom prst="rect">
            <a:avLst/>
          </a:prstGeom>
        </p:spPr>
      </p:pic>
    </p:spTree>
    <p:extLst>
      <p:ext uri="{BB962C8B-B14F-4D97-AF65-F5344CB8AC3E}">
        <p14:creationId xmlns:p14="http://schemas.microsoft.com/office/powerpoint/2010/main" val="2294106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Contacts</a:t>
            </a:r>
          </a:p>
        </p:txBody>
      </p:sp>
      <p:sp>
        <p:nvSpPr>
          <p:cNvPr id="10" name="TextBox 9"/>
          <p:cNvSpPr txBox="1"/>
          <p:nvPr/>
        </p:nvSpPr>
        <p:spPr>
          <a:xfrm>
            <a:off x="561931" y="855612"/>
            <a:ext cx="7979400" cy="2554545"/>
          </a:xfrm>
          <a:prstGeom prst="rect">
            <a:avLst/>
          </a:prstGeom>
          <a:noFill/>
        </p:spPr>
        <p:txBody>
          <a:bodyPr wrap="square" rtlCol="0">
            <a:spAutoFit/>
          </a:bodyPr>
          <a:lstStyle/>
          <a:p>
            <a:r>
              <a:rPr lang="en-US" sz="1600" dirty="0">
                <a:solidFill>
                  <a:srgbClr val="000090"/>
                </a:solidFill>
              </a:rPr>
              <a:t>To edit an existing contact, click the “cog” icon to the right of the contact. This provides ticket admin with several options:</a:t>
            </a:r>
          </a:p>
          <a:p>
            <a:pPr marL="285750" indent="-285750">
              <a:buFont typeface="Arial"/>
              <a:buChar char="•"/>
            </a:pPr>
            <a:r>
              <a:rPr lang="en-US" sz="1600" dirty="0">
                <a:solidFill>
                  <a:srgbClr val="000090"/>
                </a:solidFill>
              </a:rPr>
              <a:t>Edit name</a:t>
            </a:r>
          </a:p>
          <a:p>
            <a:pPr marL="285750" indent="-285750">
              <a:buFont typeface="Arial"/>
              <a:buChar char="•"/>
            </a:pPr>
            <a:r>
              <a:rPr lang="en-US" sz="1600" dirty="0">
                <a:solidFill>
                  <a:srgbClr val="000090"/>
                </a:solidFill>
              </a:rPr>
              <a:t>Edit company</a:t>
            </a:r>
          </a:p>
          <a:p>
            <a:pPr marL="285750" indent="-285750">
              <a:buFont typeface="Arial"/>
              <a:buChar char="•"/>
            </a:pPr>
            <a:r>
              <a:rPr lang="en-US" sz="1600" dirty="0">
                <a:solidFill>
                  <a:srgbClr val="000090"/>
                </a:solidFill>
              </a:rPr>
              <a:t>Edit email address</a:t>
            </a:r>
          </a:p>
          <a:p>
            <a:pPr marL="285750" indent="-285750">
              <a:buFont typeface="Arial"/>
              <a:buChar char="•"/>
            </a:pPr>
            <a:r>
              <a:rPr lang="en-US" sz="1600" dirty="0">
                <a:solidFill>
                  <a:srgbClr val="000090"/>
                </a:solidFill>
              </a:rPr>
              <a:t>Edit any content in custom fields</a:t>
            </a:r>
          </a:p>
          <a:p>
            <a:pPr marL="285750" indent="-285750">
              <a:buFont typeface="Arial"/>
              <a:buChar char="•"/>
            </a:pPr>
            <a:endParaRPr lang="en-US" sz="1600" dirty="0">
              <a:solidFill>
                <a:srgbClr val="000090"/>
              </a:solidFill>
            </a:endParaRPr>
          </a:p>
          <a:p>
            <a:r>
              <a:rPr lang="en-US" sz="1600" dirty="0">
                <a:solidFill>
                  <a:srgbClr val="000090"/>
                </a:solidFill>
              </a:rPr>
              <a:t>Ticket admin can also merge contacts and delete contacts. Concierge Live does not allow for deletion of a contact who have been included in a request for data integrity reasons.</a:t>
            </a:r>
          </a:p>
          <a:p>
            <a:pPr marL="285750" indent="-285750">
              <a:buFont typeface="Arial"/>
              <a:buChar char="•"/>
            </a:pPr>
            <a:endParaRPr lang="en-US" sz="1600" dirty="0">
              <a:solidFill>
                <a:srgbClr val="000090"/>
              </a:solidFill>
            </a:endParaRPr>
          </a:p>
        </p:txBody>
      </p:sp>
      <p:sp>
        <p:nvSpPr>
          <p:cNvPr id="3" name="Slide Number Placeholder 2"/>
          <p:cNvSpPr>
            <a:spLocks noGrp="1"/>
          </p:cNvSpPr>
          <p:nvPr>
            <p:ph type="sldNum" sz="quarter" idx="12"/>
          </p:nvPr>
        </p:nvSpPr>
        <p:spPr/>
        <p:txBody>
          <a:bodyPr/>
          <a:lstStyle/>
          <a:p>
            <a:fld id="{10D76F1F-F32F-F74B-8A18-41FB91E2F4E6}" type="slidenum">
              <a:rPr lang="en-US" smtClean="0"/>
              <a:t>5</a:t>
            </a:fld>
            <a:endParaRPr lang="en-US"/>
          </a:p>
        </p:txBody>
      </p:sp>
      <p:pic>
        <p:nvPicPr>
          <p:cNvPr id="6" name="Picture 5">
            <a:extLst>
              <a:ext uri="{FF2B5EF4-FFF2-40B4-BE49-F238E27FC236}">
                <a16:creationId xmlns:a16="http://schemas.microsoft.com/office/drawing/2014/main" id="{36EF741A-E9AC-4940-8F00-FC2A7262EF6F}"/>
              </a:ext>
            </a:extLst>
          </p:cNvPr>
          <p:cNvPicPr>
            <a:picLocks noChangeAspect="1"/>
          </p:cNvPicPr>
          <p:nvPr/>
        </p:nvPicPr>
        <p:blipFill>
          <a:blip r:embed="rId3"/>
          <a:stretch>
            <a:fillRect/>
          </a:stretch>
        </p:blipFill>
        <p:spPr>
          <a:xfrm>
            <a:off x="0" y="3956275"/>
            <a:ext cx="9144000" cy="803868"/>
          </a:xfrm>
          <a:prstGeom prst="rect">
            <a:avLst/>
          </a:prstGeom>
        </p:spPr>
      </p:pic>
      <p:sp>
        <p:nvSpPr>
          <p:cNvPr id="7" name="Oval 6">
            <a:extLst>
              <a:ext uri="{FF2B5EF4-FFF2-40B4-BE49-F238E27FC236}">
                <a16:creationId xmlns:a16="http://schemas.microsoft.com/office/drawing/2014/main" id="{42C14A19-D0D5-344C-A528-2C9DC59C3805}"/>
              </a:ext>
            </a:extLst>
          </p:cNvPr>
          <p:cNvSpPr/>
          <p:nvPr/>
        </p:nvSpPr>
        <p:spPr>
          <a:xfrm>
            <a:off x="7913076" y="3956276"/>
            <a:ext cx="1113693" cy="908802"/>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3304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Contacts</a:t>
            </a:r>
          </a:p>
        </p:txBody>
      </p:sp>
      <p:sp>
        <p:nvSpPr>
          <p:cNvPr id="10" name="TextBox 9"/>
          <p:cNvSpPr txBox="1"/>
          <p:nvPr/>
        </p:nvSpPr>
        <p:spPr>
          <a:xfrm>
            <a:off x="6565076" y="2862542"/>
            <a:ext cx="2317668" cy="2554545"/>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rgbClr val="000090"/>
                </a:solidFill>
              </a:rPr>
              <a:t>To edit a contact’s profile, update any info and click “Update”.</a:t>
            </a:r>
          </a:p>
          <a:p>
            <a:endParaRPr lang="en-US" sz="1600" dirty="0">
              <a:solidFill>
                <a:srgbClr val="000090"/>
              </a:solidFill>
            </a:endParaRPr>
          </a:p>
          <a:p>
            <a:pPr marL="285750" indent="-285750">
              <a:buFont typeface="Arial" panose="020B0604020202020204" pitchFamily="34" charset="0"/>
              <a:buChar char="•"/>
            </a:pPr>
            <a:r>
              <a:rPr lang="en-US" sz="1600" dirty="0">
                <a:solidFill>
                  <a:srgbClr val="000090"/>
                </a:solidFill>
              </a:rPr>
              <a:t>If a ticket admin edits a contact’s name, they must check the box confirming the name change. </a:t>
            </a:r>
          </a:p>
        </p:txBody>
      </p:sp>
      <p:sp>
        <p:nvSpPr>
          <p:cNvPr id="3" name="Slide Number Placeholder 2"/>
          <p:cNvSpPr>
            <a:spLocks noGrp="1"/>
          </p:cNvSpPr>
          <p:nvPr>
            <p:ph type="sldNum" sz="quarter" idx="12"/>
          </p:nvPr>
        </p:nvSpPr>
        <p:spPr/>
        <p:txBody>
          <a:bodyPr/>
          <a:lstStyle/>
          <a:p>
            <a:fld id="{10D76F1F-F32F-F74B-8A18-41FB91E2F4E6}" type="slidenum">
              <a:rPr lang="en-US" smtClean="0"/>
              <a:t>6</a:t>
            </a:fld>
            <a:endParaRPr lang="en-US"/>
          </a:p>
        </p:txBody>
      </p:sp>
      <p:pic>
        <p:nvPicPr>
          <p:cNvPr id="5" name="Picture 4">
            <a:extLst>
              <a:ext uri="{FF2B5EF4-FFF2-40B4-BE49-F238E27FC236}">
                <a16:creationId xmlns:a16="http://schemas.microsoft.com/office/drawing/2014/main" id="{4117D211-CBE6-714A-B1A3-393E7DCAF2DC}"/>
              </a:ext>
            </a:extLst>
          </p:cNvPr>
          <p:cNvPicPr>
            <a:picLocks noChangeAspect="1"/>
          </p:cNvPicPr>
          <p:nvPr/>
        </p:nvPicPr>
        <p:blipFill>
          <a:blip r:embed="rId3"/>
          <a:stretch>
            <a:fillRect/>
          </a:stretch>
        </p:blipFill>
        <p:spPr>
          <a:xfrm>
            <a:off x="261257" y="771896"/>
            <a:ext cx="6303818" cy="5767017"/>
          </a:xfrm>
          <a:prstGeom prst="rect">
            <a:avLst/>
          </a:prstGeom>
        </p:spPr>
      </p:pic>
      <p:sp>
        <p:nvSpPr>
          <p:cNvPr id="6" name="Oval 5">
            <a:extLst>
              <a:ext uri="{FF2B5EF4-FFF2-40B4-BE49-F238E27FC236}">
                <a16:creationId xmlns:a16="http://schemas.microsoft.com/office/drawing/2014/main" id="{3DE1B628-08FD-8640-AD77-1B071B1ACF15}"/>
              </a:ext>
            </a:extLst>
          </p:cNvPr>
          <p:cNvSpPr/>
          <p:nvPr/>
        </p:nvSpPr>
        <p:spPr>
          <a:xfrm>
            <a:off x="1746737" y="3106615"/>
            <a:ext cx="1488831" cy="281354"/>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4548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Contacts</a:t>
            </a:r>
          </a:p>
        </p:txBody>
      </p:sp>
      <p:sp>
        <p:nvSpPr>
          <p:cNvPr id="10" name="TextBox 9"/>
          <p:cNvSpPr txBox="1"/>
          <p:nvPr/>
        </p:nvSpPr>
        <p:spPr>
          <a:xfrm>
            <a:off x="561931" y="855612"/>
            <a:ext cx="7979400" cy="2062103"/>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rgbClr val="000090"/>
                </a:solidFill>
              </a:rPr>
              <a:t>To merge contacts, search for and select a contact, then click “Proceed with merge.” </a:t>
            </a:r>
            <a:r>
              <a:rPr lang="en-US" sz="1600" b="1" u="sng" dirty="0">
                <a:solidFill>
                  <a:srgbClr val="000090"/>
                </a:solidFill>
              </a:rPr>
              <a:t>Beware, this action cannot be undone. </a:t>
            </a:r>
            <a:r>
              <a:rPr lang="en-US" sz="1600" dirty="0">
                <a:solidFill>
                  <a:srgbClr val="000090"/>
                </a:solidFill>
              </a:rPr>
              <a:t> </a:t>
            </a:r>
          </a:p>
          <a:p>
            <a:endParaRPr lang="en-US" sz="1600" dirty="0">
              <a:solidFill>
                <a:srgbClr val="000090"/>
              </a:solidFill>
            </a:endParaRPr>
          </a:p>
          <a:p>
            <a:pPr marL="285750" indent="-285750">
              <a:buFont typeface="Arial" panose="020B0604020202020204" pitchFamily="34" charset="0"/>
              <a:buChar char="•"/>
            </a:pPr>
            <a:r>
              <a:rPr lang="en-US" sz="1600" dirty="0">
                <a:solidFill>
                  <a:srgbClr val="000090"/>
                </a:solidFill>
              </a:rPr>
              <a:t>Concierge Live recommends ticket admin create a new contact to when a contact changes companies to track appropriate company usage. Ex. Amber Adams worked for Google, but now works for Coca-Cola. She should have two contact records; one for Google, one for Coca-Cola to ensure her ticket usage is aligned with the correct company.</a:t>
            </a:r>
          </a:p>
          <a:p>
            <a:endParaRPr lang="en-US" sz="1600" dirty="0">
              <a:solidFill>
                <a:srgbClr val="002060"/>
              </a:solidFill>
            </a:endParaRPr>
          </a:p>
        </p:txBody>
      </p:sp>
      <p:sp>
        <p:nvSpPr>
          <p:cNvPr id="2" name="Slide Number Placeholder 1"/>
          <p:cNvSpPr>
            <a:spLocks noGrp="1"/>
          </p:cNvSpPr>
          <p:nvPr>
            <p:ph type="sldNum" sz="quarter" idx="12"/>
          </p:nvPr>
        </p:nvSpPr>
        <p:spPr/>
        <p:txBody>
          <a:bodyPr/>
          <a:lstStyle/>
          <a:p>
            <a:fld id="{10D76F1F-F32F-F74B-8A18-41FB91E2F4E6}" type="slidenum">
              <a:rPr lang="en-US" smtClean="0"/>
              <a:t>7</a:t>
            </a:fld>
            <a:endParaRPr lang="en-US"/>
          </a:p>
        </p:txBody>
      </p:sp>
      <p:pic>
        <p:nvPicPr>
          <p:cNvPr id="6" name="Picture 5">
            <a:extLst>
              <a:ext uri="{FF2B5EF4-FFF2-40B4-BE49-F238E27FC236}">
                <a16:creationId xmlns:a16="http://schemas.microsoft.com/office/drawing/2014/main" id="{51004833-D91C-E74D-8569-14976567E8EB}"/>
              </a:ext>
            </a:extLst>
          </p:cNvPr>
          <p:cNvPicPr>
            <a:picLocks noChangeAspect="1"/>
          </p:cNvPicPr>
          <p:nvPr/>
        </p:nvPicPr>
        <p:blipFill>
          <a:blip r:embed="rId3"/>
          <a:stretch>
            <a:fillRect/>
          </a:stretch>
        </p:blipFill>
        <p:spPr>
          <a:xfrm>
            <a:off x="93931" y="2878593"/>
            <a:ext cx="8915400" cy="3477758"/>
          </a:xfrm>
          <a:prstGeom prst="rect">
            <a:avLst/>
          </a:prstGeom>
        </p:spPr>
      </p:pic>
    </p:spTree>
    <p:extLst>
      <p:ext uri="{BB962C8B-B14F-4D97-AF65-F5344CB8AC3E}">
        <p14:creationId xmlns:p14="http://schemas.microsoft.com/office/powerpoint/2010/main" val="2445040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Contacts</a:t>
            </a:r>
          </a:p>
        </p:txBody>
      </p:sp>
      <p:sp>
        <p:nvSpPr>
          <p:cNvPr id="10" name="TextBox 9"/>
          <p:cNvSpPr txBox="1"/>
          <p:nvPr/>
        </p:nvSpPr>
        <p:spPr>
          <a:xfrm>
            <a:off x="561931" y="855612"/>
            <a:ext cx="7979400" cy="4031873"/>
          </a:xfrm>
          <a:prstGeom prst="rect">
            <a:avLst/>
          </a:prstGeom>
          <a:noFill/>
        </p:spPr>
        <p:txBody>
          <a:bodyPr wrap="square" rtlCol="0">
            <a:spAutoFit/>
          </a:bodyPr>
          <a:lstStyle/>
          <a:p>
            <a:r>
              <a:rPr lang="en-US" sz="1600" dirty="0">
                <a:solidFill>
                  <a:srgbClr val="000090"/>
                </a:solidFill>
              </a:rPr>
              <a:t>Tips: </a:t>
            </a:r>
          </a:p>
          <a:p>
            <a:endParaRPr lang="en-US" sz="1600" dirty="0">
              <a:solidFill>
                <a:srgbClr val="000090"/>
              </a:solidFill>
            </a:endParaRPr>
          </a:p>
          <a:p>
            <a:pPr marL="285750" indent="-285750">
              <a:buFont typeface="Arial"/>
              <a:buChar char="•"/>
            </a:pPr>
            <a:r>
              <a:rPr lang="en-US" sz="1600" dirty="0">
                <a:solidFill>
                  <a:srgbClr val="000090"/>
                </a:solidFill>
              </a:rPr>
              <a:t>Users </a:t>
            </a:r>
            <a:r>
              <a:rPr lang="en-US" sz="1600" b="1" u="sng" dirty="0">
                <a:solidFill>
                  <a:srgbClr val="000090"/>
                </a:solidFill>
              </a:rPr>
              <a:t>cannot</a:t>
            </a:r>
            <a:r>
              <a:rPr lang="en-US" sz="1600" dirty="0">
                <a:solidFill>
                  <a:srgbClr val="000090"/>
                </a:solidFill>
              </a:rPr>
              <a:t> edit a contact’s name or company. Only setup ticket admin can edit those fields.</a:t>
            </a:r>
          </a:p>
          <a:p>
            <a:pPr marL="285750" indent="-285750">
              <a:buFont typeface="Arial"/>
              <a:buChar char="•"/>
            </a:pPr>
            <a:r>
              <a:rPr lang="en-US" sz="1600" dirty="0">
                <a:solidFill>
                  <a:srgbClr val="000090"/>
                </a:solidFill>
              </a:rPr>
              <a:t>Email addresses are unique to users, meaning contacts cannot share an email address. An error message appears if an email is already tied to a contact is “Email is already tied to another contact. Please search for other variations of the contact’s name (i.e. by company name, Bob, Robert, </a:t>
            </a:r>
            <a:r>
              <a:rPr lang="en-US" sz="1600">
                <a:solidFill>
                  <a:srgbClr val="000090"/>
                </a:solidFill>
              </a:rPr>
              <a:t>etc.)”.</a:t>
            </a:r>
            <a:endParaRPr lang="en-US" sz="1600" dirty="0">
              <a:solidFill>
                <a:srgbClr val="000090"/>
              </a:solidFill>
            </a:endParaRPr>
          </a:p>
          <a:p>
            <a:pPr marL="285750" indent="-285750">
              <a:buFont typeface="Arial"/>
              <a:buChar char="•"/>
            </a:pPr>
            <a:r>
              <a:rPr lang="en-US" sz="1600" dirty="0">
                <a:solidFill>
                  <a:srgbClr val="000090"/>
                </a:solidFill>
              </a:rPr>
              <a:t>Salesforce contact information should not be edited. </a:t>
            </a:r>
          </a:p>
          <a:p>
            <a:pPr marL="285750" indent="-285750">
              <a:buFont typeface="Arial"/>
              <a:buChar char="•"/>
            </a:pPr>
            <a:r>
              <a:rPr lang="en-US" sz="1600" dirty="0">
                <a:solidFill>
                  <a:srgbClr val="000090"/>
                </a:solidFill>
              </a:rPr>
              <a:t>When integrated with CRM’s or using contact feeds, in addition to email, other unique identifiers like Salesforce ID’s, Client Numbers, etc. may not be edited by users. Discuss options with your company ticket admin.</a:t>
            </a:r>
          </a:p>
          <a:p>
            <a:pPr marL="285750" indent="-285750">
              <a:buFont typeface="Arial"/>
              <a:buChar char="•"/>
            </a:pPr>
            <a:r>
              <a:rPr lang="en-US" sz="1600" dirty="0">
                <a:solidFill>
                  <a:srgbClr val="000090"/>
                </a:solidFill>
              </a:rPr>
              <a:t>If a contact has changed their name or email (marriage/divorce), ticket admin should update the existing contact profile. </a:t>
            </a:r>
          </a:p>
          <a:p>
            <a:pPr marL="285750" indent="-285750">
              <a:buFont typeface="Arial"/>
              <a:buChar char="•"/>
            </a:pPr>
            <a:r>
              <a:rPr lang="en-US" sz="1600" dirty="0">
                <a:solidFill>
                  <a:srgbClr val="000090"/>
                </a:solidFill>
              </a:rPr>
              <a:t>If a contact changes companies, a new contact should be created. This ensures proper reporting for entertainment. </a:t>
            </a:r>
          </a:p>
        </p:txBody>
      </p:sp>
      <p:sp>
        <p:nvSpPr>
          <p:cNvPr id="2" name="Slide Number Placeholder 1"/>
          <p:cNvSpPr>
            <a:spLocks noGrp="1"/>
          </p:cNvSpPr>
          <p:nvPr>
            <p:ph type="sldNum" sz="quarter" idx="12"/>
          </p:nvPr>
        </p:nvSpPr>
        <p:spPr/>
        <p:txBody>
          <a:bodyPr/>
          <a:lstStyle/>
          <a:p>
            <a:fld id="{10D76F1F-F32F-F74B-8A18-41FB91E2F4E6}" type="slidenum">
              <a:rPr lang="en-US" smtClean="0"/>
              <a:t>8</a:t>
            </a:fld>
            <a:endParaRPr lang="en-US"/>
          </a:p>
        </p:txBody>
      </p:sp>
    </p:spTree>
    <p:extLst>
      <p:ext uri="{BB962C8B-B14F-4D97-AF65-F5344CB8AC3E}">
        <p14:creationId xmlns:p14="http://schemas.microsoft.com/office/powerpoint/2010/main" val="1572584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625</TotalTime>
  <Words>600</Words>
  <Application>Microsoft Macintosh PowerPoint</Application>
  <PresentationFormat>On-screen Show (4:3)</PresentationFormat>
  <Paragraphs>56</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Contacts</vt:lpstr>
      <vt:lpstr>Contacts</vt:lpstr>
      <vt:lpstr>Contacts</vt:lpstr>
      <vt:lpstr>Contacts</vt:lpstr>
      <vt:lpstr>Contacts</vt:lpstr>
      <vt:lpstr>Contacts</vt:lpstr>
      <vt:lpstr>Contacts</vt:lpstr>
      <vt:lpstr>Contacts</vt:lpstr>
    </vt:vector>
  </TitlesOfParts>
  <Company>Concierge Live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Adding Inventory – Figure 1 &amp; 2 </dc:title>
  <dc:creator>Hannah Wilcher</dc:creator>
  <cp:lastModifiedBy>Alec Coughlin</cp:lastModifiedBy>
  <cp:revision>97</cp:revision>
  <cp:lastPrinted>2013-07-11T18:36:11Z</cp:lastPrinted>
  <dcterms:created xsi:type="dcterms:W3CDTF">2013-07-11T18:15:39Z</dcterms:created>
  <dcterms:modified xsi:type="dcterms:W3CDTF">2020-05-26T17:14:39Z</dcterms:modified>
</cp:coreProperties>
</file>