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56" r:id="rId2"/>
    <p:sldId id="257" r:id="rId3"/>
    <p:sldId id="261" r:id="rId4"/>
    <p:sldId id="258" r:id="rId5"/>
    <p:sldId id="265" r:id="rId6"/>
    <p:sldId id="259" r:id="rId7"/>
    <p:sldId id="260" r:id="rId8"/>
    <p:sldId id="263" r:id="rId9"/>
    <p:sldId id="264" r:id="rId10"/>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73"/>
    <p:restoredTop sz="94558"/>
  </p:normalViewPr>
  <p:slideViewPr>
    <p:cSldViewPr snapToGrid="0" snapToObjects="1">
      <p:cViewPr varScale="1">
        <p:scale>
          <a:sx n="121" d="100"/>
          <a:sy n="121" d="100"/>
        </p:scale>
        <p:origin x="1664"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a:defRPr sz="1200"/>
            </a:lvl1pPr>
          </a:lstStyle>
          <a:p>
            <a:fld id="{D4063ED6-7CE5-2C4F-B271-30D6EE6CD4C0}" type="datetimeFigureOut">
              <a:rPr lang="en-US" smtClean="0"/>
              <a:t>5/26/20</a:t>
            </a:fld>
            <a:endParaRPr lang="en-US"/>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a:defRPr sz="1200"/>
            </a:lvl1pPr>
          </a:lstStyle>
          <a:p>
            <a:fld id="{02DD623F-A432-3F4C-BA12-606D2608FC30}" type="slidenum">
              <a:rPr lang="en-US" smtClean="0"/>
              <a:t>‹#›</a:t>
            </a:fld>
            <a:endParaRPr lang="en-US"/>
          </a:p>
        </p:txBody>
      </p:sp>
    </p:spTree>
    <p:extLst>
      <p:ext uri="{BB962C8B-B14F-4D97-AF65-F5344CB8AC3E}">
        <p14:creationId xmlns:p14="http://schemas.microsoft.com/office/powerpoint/2010/main" val="32945763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3C50C3CA-3487-154C-8194-870561357E19}" type="datetimeFigureOut">
              <a:rPr lang="en-US" smtClean="0"/>
              <a:t>5/26/20</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64C169E4-0CD4-664E-B066-9D7F8817BA39}" type="slidenum">
              <a:rPr lang="en-US" smtClean="0"/>
              <a:t>‹#›</a:t>
            </a:fld>
            <a:endParaRPr lang="en-US"/>
          </a:p>
        </p:txBody>
      </p:sp>
    </p:spTree>
    <p:extLst>
      <p:ext uri="{BB962C8B-B14F-4D97-AF65-F5344CB8AC3E}">
        <p14:creationId xmlns:p14="http://schemas.microsoft.com/office/powerpoint/2010/main" val="314035884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2</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3</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4</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5</a:t>
            </a:fld>
            <a:endParaRPr lang="en-US"/>
          </a:p>
        </p:txBody>
      </p:sp>
    </p:spTree>
    <p:extLst>
      <p:ext uri="{BB962C8B-B14F-4D97-AF65-F5344CB8AC3E}">
        <p14:creationId xmlns:p14="http://schemas.microsoft.com/office/powerpoint/2010/main" val="11508303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6</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7</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8</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9</a:t>
            </a:fld>
            <a:endParaRPr lang="en-US"/>
          </a:p>
        </p:txBody>
      </p:sp>
    </p:spTree>
    <p:extLst>
      <p:ext uri="{BB962C8B-B14F-4D97-AF65-F5344CB8AC3E}">
        <p14:creationId xmlns:p14="http://schemas.microsoft.com/office/powerpoint/2010/main" val="1801401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78E6DEE-F797-714C-96B1-86B68B417EF0}" type="datetime1">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21349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95CFE9-176A-B041-932E-AC99BAC95EF9}" type="datetime1">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742281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23F1DC-0DB1-DF47-9F21-D23B11AB5669}" type="datetime1">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298994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46AF38-37D3-3942-A5E5-2F6F3CAA3C60}" type="datetime1">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6688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0427B7-2239-2349-8099-72ABC7D1008B}" type="datetime1">
              <a:rPr lang="en-US" smtClean="0"/>
              <a:t>5/26/20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7381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904B944-72B8-6F4E-B39A-C620706B1B30}" type="datetime1">
              <a:rPr lang="en-US" smtClean="0"/>
              <a:t>5/26/20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89669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AE91CD2-F834-6D44-900F-DEFCC9A28F2C}" type="datetime1">
              <a:rPr lang="en-US" smtClean="0"/>
              <a:t>5/26/20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315084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1E5A192-A454-7844-8A83-86459160D405}" type="datetime1">
              <a:rPr lang="en-US" smtClean="0"/>
              <a:t>5/26/20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0524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838910-9A86-2249-A918-39691EAF4978}" type="datetime1">
              <a:rPr lang="en-US" smtClean="0"/>
              <a:t>5/26/20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627211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0ED21A-52AB-FD46-B6D8-10A5148E3979}" type="datetime1">
              <a:rPr lang="en-US" smtClean="0"/>
              <a:t>5/26/20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126218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30AC59-EF3D-AE4D-AD85-1EF0B9EEDB10}" type="datetime1">
              <a:rPr lang="en-US" smtClean="0"/>
              <a:t>5/26/20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958411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5022CD-B73B-9540-914B-5ACD92AF0684}" type="datetime1">
              <a:rPr lang="en-US" smtClean="0"/>
              <a:t>5/26/20</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76F1F-F32F-F74B-8A18-41FB91E2F4E6}" type="slidenum">
              <a:rPr lang="en-US" smtClean="0"/>
              <a:t>‹#›</a:t>
            </a:fld>
            <a:endParaRPr lang="en-US"/>
          </a:p>
        </p:txBody>
      </p:sp>
    </p:spTree>
    <p:extLst>
      <p:ext uri="{BB962C8B-B14F-4D97-AF65-F5344CB8AC3E}">
        <p14:creationId xmlns:p14="http://schemas.microsoft.com/office/powerpoint/2010/main" val="2114479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support@conciergelive.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Delivery</a:t>
            </a:r>
          </a:p>
        </p:txBody>
      </p:sp>
      <p:sp>
        <p:nvSpPr>
          <p:cNvPr id="10" name="TextBox 9"/>
          <p:cNvSpPr txBox="1"/>
          <p:nvPr/>
        </p:nvSpPr>
        <p:spPr>
          <a:xfrm>
            <a:off x="561931" y="768022"/>
            <a:ext cx="7979400" cy="2308324"/>
          </a:xfrm>
          <a:prstGeom prst="rect">
            <a:avLst/>
          </a:prstGeom>
          <a:noFill/>
        </p:spPr>
        <p:txBody>
          <a:bodyPr wrap="square" rtlCol="0">
            <a:spAutoFit/>
          </a:bodyPr>
          <a:lstStyle/>
          <a:p>
            <a:r>
              <a:rPr lang="en-US" sz="1600" dirty="0">
                <a:solidFill>
                  <a:srgbClr val="000090"/>
                </a:solidFill>
              </a:rPr>
              <a:t>As requests are approved/assigned and are configured to be deliverable, they go into the “Deliver” section. To access the Deliver section, click “Deliver” at the top of the page. </a:t>
            </a:r>
          </a:p>
          <a:p>
            <a:pPr marL="285750" indent="-285750">
              <a:buFont typeface="Arial"/>
              <a:buChar char="•"/>
            </a:pPr>
            <a:r>
              <a:rPr lang="en-US" sz="1600" dirty="0">
                <a:solidFill>
                  <a:srgbClr val="000090"/>
                </a:solidFill>
              </a:rPr>
              <a:t>The deliveries appear by default 1 month out. To view deliveries more than 1 month out, change the filter on the left-hand side. </a:t>
            </a:r>
          </a:p>
          <a:p>
            <a:pPr marL="285750" indent="-285750">
              <a:buFont typeface="Arial"/>
              <a:buChar char="•"/>
            </a:pPr>
            <a:r>
              <a:rPr lang="en-US" sz="1600" dirty="0">
                <a:solidFill>
                  <a:srgbClr val="000090"/>
                </a:solidFill>
              </a:rPr>
              <a:t>Deliveries will appear with the requestor’s name, requested delivery method (i.e. shipment, pick up, etc.) and delivery contents.</a:t>
            </a:r>
          </a:p>
          <a:p>
            <a:pPr marL="285750" indent="-285750">
              <a:buFont typeface="Arial"/>
              <a:buChar char="•"/>
            </a:pPr>
            <a:r>
              <a:rPr lang="en-US" sz="1600" dirty="0">
                <a:solidFill>
                  <a:srgbClr val="000090"/>
                </a:solidFill>
              </a:rPr>
              <a:t>When a ticket admin wants to process all the requests in the shipping queue, click “Auto-process all” at the top right of the page. All requests where tickets have been marked in-hand will be processed.</a:t>
            </a:r>
          </a:p>
        </p:txBody>
      </p:sp>
      <p:sp>
        <p:nvSpPr>
          <p:cNvPr id="3" name="Slide Number Placeholder 2"/>
          <p:cNvSpPr>
            <a:spLocks noGrp="1"/>
          </p:cNvSpPr>
          <p:nvPr>
            <p:ph type="sldNum" sz="quarter" idx="12"/>
          </p:nvPr>
        </p:nvSpPr>
        <p:spPr/>
        <p:txBody>
          <a:bodyPr/>
          <a:lstStyle/>
          <a:p>
            <a:fld id="{10D76F1F-F32F-F74B-8A18-41FB91E2F4E6}" type="slidenum">
              <a:rPr lang="en-US" smtClean="0"/>
              <a:t>1</a:t>
            </a:fld>
            <a:endParaRPr lang="en-US"/>
          </a:p>
        </p:txBody>
      </p:sp>
      <p:pic>
        <p:nvPicPr>
          <p:cNvPr id="7" name="Picture 6">
            <a:extLst>
              <a:ext uri="{FF2B5EF4-FFF2-40B4-BE49-F238E27FC236}">
                <a16:creationId xmlns:a16="http://schemas.microsoft.com/office/drawing/2014/main" id="{B8FB8045-2462-064F-85A8-004E6858695A}"/>
              </a:ext>
            </a:extLst>
          </p:cNvPr>
          <p:cNvPicPr>
            <a:picLocks noChangeAspect="1"/>
          </p:cNvPicPr>
          <p:nvPr/>
        </p:nvPicPr>
        <p:blipFill>
          <a:blip r:embed="rId3"/>
          <a:stretch>
            <a:fillRect/>
          </a:stretch>
        </p:blipFill>
        <p:spPr>
          <a:xfrm>
            <a:off x="324853" y="3102671"/>
            <a:ext cx="8084131" cy="3654186"/>
          </a:xfrm>
          <a:prstGeom prst="rect">
            <a:avLst/>
          </a:prstGeom>
        </p:spPr>
      </p:pic>
      <p:sp>
        <p:nvSpPr>
          <p:cNvPr id="9" name="Oval 8">
            <a:extLst>
              <a:ext uri="{FF2B5EF4-FFF2-40B4-BE49-F238E27FC236}">
                <a16:creationId xmlns:a16="http://schemas.microsoft.com/office/drawing/2014/main" id="{2B76CA7B-F454-3445-8DD9-13C4A1F1764D}"/>
              </a:ext>
            </a:extLst>
          </p:cNvPr>
          <p:cNvSpPr/>
          <p:nvPr/>
        </p:nvSpPr>
        <p:spPr>
          <a:xfrm>
            <a:off x="324853" y="4054154"/>
            <a:ext cx="1343526" cy="376861"/>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123A3CB-7F89-8341-AC61-0C1023868A79}"/>
              </a:ext>
            </a:extLst>
          </p:cNvPr>
          <p:cNvSpPr/>
          <p:nvPr/>
        </p:nvSpPr>
        <p:spPr>
          <a:xfrm>
            <a:off x="2017986" y="3052139"/>
            <a:ext cx="462455" cy="376861"/>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916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Delivery</a:t>
            </a:r>
          </a:p>
        </p:txBody>
      </p:sp>
      <p:sp>
        <p:nvSpPr>
          <p:cNvPr id="10" name="TextBox 9"/>
          <p:cNvSpPr txBox="1"/>
          <p:nvPr/>
        </p:nvSpPr>
        <p:spPr>
          <a:xfrm>
            <a:off x="561931" y="855612"/>
            <a:ext cx="7979400" cy="1569660"/>
          </a:xfrm>
          <a:prstGeom prst="rect">
            <a:avLst/>
          </a:prstGeom>
          <a:noFill/>
        </p:spPr>
        <p:txBody>
          <a:bodyPr wrap="square" rtlCol="0">
            <a:spAutoFit/>
          </a:bodyPr>
          <a:lstStyle/>
          <a:p>
            <a:pPr marL="285750" indent="-285750">
              <a:buFont typeface="Arial"/>
              <a:buChar char="•"/>
            </a:pPr>
            <a:r>
              <a:rPr lang="en-US" sz="1600" dirty="0">
                <a:solidFill>
                  <a:srgbClr val="000090"/>
                </a:solidFill>
              </a:rPr>
              <a:t>If tickets have not been marked in-hand, they must be marked in-hand before a ticket admin can process and ship the tickets. To mark tickets in-hand, click on the wheel icon, then click “mark as in-hand”.</a:t>
            </a:r>
          </a:p>
          <a:p>
            <a:pPr marL="285750" indent="-285750">
              <a:buFont typeface="Arial"/>
              <a:buChar char="•"/>
            </a:pPr>
            <a:r>
              <a:rPr lang="en-US" sz="1600" dirty="0">
                <a:solidFill>
                  <a:srgbClr val="000090"/>
                </a:solidFill>
              </a:rPr>
              <a:t>Once tickets have been marked in-hand, the delivery can be processed. </a:t>
            </a:r>
          </a:p>
          <a:p>
            <a:pPr marL="285750" indent="-285750">
              <a:buFont typeface="Arial"/>
              <a:buChar char="•"/>
            </a:pPr>
            <a:r>
              <a:rPr lang="en-US" sz="1600" dirty="0">
                <a:solidFill>
                  <a:srgbClr val="000090"/>
                </a:solidFill>
              </a:rPr>
              <a:t>If there are a large number of tickets not marked in-hand, we recommend using the “Ticket Possession” feature at the top of the Delivery page. </a:t>
            </a:r>
          </a:p>
        </p:txBody>
      </p:sp>
      <p:sp>
        <p:nvSpPr>
          <p:cNvPr id="3" name="Slide Number Placeholder 2"/>
          <p:cNvSpPr>
            <a:spLocks noGrp="1"/>
          </p:cNvSpPr>
          <p:nvPr>
            <p:ph type="sldNum" sz="quarter" idx="12"/>
          </p:nvPr>
        </p:nvSpPr>
        <p:spPr/>
        <p:txBody>
          <a:bodyPr/>
          <a:lstStyle/>
          <a:p>
            <a:fld id="{10D76F1F-F32F-F74B-8A18-41FB91E2F4E6}" type="slidenum">
              <a:rPr lang="en-US" smtClean="0"/>
              <a:t>2</a:t>
            </a:fld>
            <a:endParaRPr lang="en-US"/>
          </a:p>
        </p:txBody>
      </p:sp>
      <p:pic>
        <p:nvPicPr>
          <p:cNvPr id="8" name="Picture 7">
            <a:extLst>
              <a:ext uri="{FF2B5EF4-FFF2-40B4-BE49-F238E27FC236}">
                <a16:creationId xmlns:a16="http://schemas.microsoft.com/office/drawing/2014/main" id="{C9BB80BC-BDBF-154C-8C1F-6E6561089068}"/>
              </a:ext>
            </a:extLst>
          </p:cNvPr>
          <p:cNvPicPr>
            <a:picLocks noChangeAspect="1"/>
          </p:cNvPicPr>
          <p:nvPr/>
        </p:nvPicPr>
        <p:blipFill>
          <a:blip r:embed="rId3"/>
          <a:stretch>
            <a:fillRect/>
          </a:stretch>
        </p:blipFill>
        <p:spPr>
          <a:xfrm>
            <a:off x="301334" y="2394279"/>
            <a:ext cx="8541331" cy="829253"/>
          </a:xfrm>
          <a:prstGeom prst="rect">
            <a:avLst/>
          </a:prstGeom>
        </p:spPr>
      </p:pic>
      <p:sp>
        <p:nvSpPr>
          <p:cNvPr id="11" name="Oval 10">
            <a:extLst>
              <a:ext uri="{FF2B5EF4-FFF2-40B4-BE49-F238E27FC236}">
                <a16:creationId xmlns:a16="http://schemas.microsoft.com/office/drawing/2014/main" id="{C8FB977D-B822-8047-B29A-83F9DC3997CC}"/>
              </a:ext>
            </a:extLst>
          </p:cNvPr>
          <p:cNvSpPr/>
          <p:nvPr/>
        </p:nvSpPr>
        <p:spPr>
          <a:xfrm>
            <a:off x="4889148" y="2530701"/>
            <a:ext cx="998622" cy="376861"/>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2E4D8DD-5884-9F44-8D90-91DC62ED601C}"/>
              </a:ext>
            </a:extLst>
          </p:cNvPr>
          <p:cNvSpPr/>
          <p:nvPr/>
        </p:nvSpPr>
        <p:spPr>
          <a:xfrm>
            <a:off x="7141058" y="2719131"/>
            <a:ext cx="998622" cy="376861"/>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BAD2F0F-93DA-3345-8BFD-A369345764AF}"/>
              </a:ext>
            </a:extLst>
          </p:cNvPr>
          <p:cNvSpPr txBox="1"/>
          <p:nvPr/>
        </p:nvSpPr>
        <p:spPr>
          <a:xfrm>
            <a:off x="561931" y="3223532"/>
            <a:ext cx="7979400" cy="1323439"/>
          </a:xfrm>
          <a:prstGeom prst="rect">
            <a:avLst/>
          </a:prstGeom>
          <a:noFill/>
        </p:spPr>
        <p:txBody>
          <a:bodyPr wrap="square" rtlCol="0">
            <a:spAutoFit/>
          </a:bodyPr>
          <a:lstStyle/>
          <a:p>
            <a:pPr marL="285750" indent="-285750">
              <a:buFont typeface="Arial"/>
              <a:buChar char="•"/>
            </a:pPr>
            <a:r>
              <a:rPr lang="en-US" sz="1600" dirty="0">
                <a:solidFill>
                  <a:srgbClr val="000090"/>
                </a:solidFill>
              </a:rPr>
              <a:t>To process an individual request, from the menu, select “Process…”.</a:t>
            </a:r>
          </a:p>
          <a:p>
            <a:pPr marL="285750" indent="-285750">
              <a:buFont typeface="Arial"/>
              <a:buChar char="•"/>
            </a:pPr>
            <a:r>
              <a:rPr lang="en-US" sz="1600" dirty="0">
                <a:solidFill>
                  <a:srgbClr val="000090"/>
                </a:solidFill>
              </a:rPr>
              <a:t>Shipments are “batched” by the requestor. If a requestor has multiple requests for the same address, a ticket admin can process all a requestor’s requests together or process them individually.</a:t>
            </a:r>
          </a:p>
          <a:p>
            <a:pPr marL="285750" indent="-285750">
              <a:buFont typeface="Arial"/>
              <a:buChar char="•"/>
            </a:pPr>
            <a:r>
              <a:rPr lang="en-US" sz="1600" dirty="0">
                <a:solidFill>
                  <a:srgbClr val="000090"/>
                </a:solidFill>
              </a:rPr>
              <a:t>To partially process all the deliveries for a user, click “Partially process...”.</a:t>
            </a:r>
          </a:p>
        </p:txBody>
      </p:sp>
      <p:pic>
        <p:nvPicPr>
          <p:cNvPr id="14" name="Picture 13">
            <a:extLst>
              <a:ext uri="{FF2B5EF4-FFF2-40B4-BE49-F238E27FC236}">
                <a16:creationId xmlns:a16="http://schemas.microsoft.com/office/drawing/2014/main" id="{A089D0F2-D715-814A-A68C-C19AE7F4DB08}"/>
              </a:ext>
            </a:extLst>
          </p:cNvPr>
          <p:cNvPicPr>
            <a:picLocks noChangeAspect="1"/>
          </p:cNvPicPr>
          <p:nvPr/>
        </p:nvPicPr>
        <p:blipFill>
          <a:blip r:embed="rId4"/>
          <a:stretch>
            <a:fillRect/>
          </a:stretch>
        </p:blipFill>
        <p:spPr>
          <a:xfrm>
            <a:off x="301334" y="4920732"/>
            <a:ext cx="8541331" cy="1217706"/>
          </a:xfrm>
          <a:prstGeom prst="rect">
            <a:avLst/>
          </a:prstGeom>
        </p:spPr>
      </p:pic>
      <p:sp>
        <p:nvSpPr>
          <p:cNvPr id="15" name="Oval 14">
            <a:extLst>
              <a:ext uri="{FF2B5EF4-FFF2-40B4-BE49-F238E27FC236}">
                <a16:creationId xmlns:a16="http://schemas.microsoft.com/office/drawing/2014/main" id="{8C710DBA-95D4-B548-B1B1-09312754D1A8}"/>
              </a:ext>
            </a:extLst>
          </p:cNvPr>
          <p:cNvSpPr/>
          <p:nvPr/>
        </p:nvSpPr>
        <p:spPr>
          <a:xfrm>
            <a:off x="7233300" y="5529585"/>
            <a:ext cx="998622" cy="376861"/>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83681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Delivery</a:t>
            </a:r>
          </a:p>
        </p:txBody>
      </p:sp>
      <p:sp>
        <p:nvSpPr>
          <p:cNvPr id="7" name="TextBox 6"/>
          <p:cNvSpPr txBox="1"/>
          <p:nvPr/>
        </p:nvSpPr>
        <p:spPr>
          <a:xfrm>
            <a:off x="632690" y="869980"/>
            <a:ext cx="7979400" cy="830997"/>
          </a:xfrm>
          <a:prstGeom prst="rect">
            <a:avLst/>
          </a:prstGeom>
          <a:noFill/>
        </p:spPr>
        <p:txBody>
          <a:bodyPr wrap="square" rtlCol="0">
            <a:spAutoFit/>
          </a:bodyPr>
          <a:lstStyle/>
          <a:p>
            <a:pPr marL="285750" indent="-285750">
              <a:buFont typeface="Arial"/>
              <a:buChar char="•"/>
            </a:pPr>
            <a:r>
              <a:rPr lang="en-US" sz="1600" dirty="0">
                <a:solidFill>
                  <a:srgbClr val="000090"/>
                </a:solidFill>
              </a:rPr>
              <a:t>To process individual requests for a user, click the wheel icons for each individual event and process, or you can click the wheel icon next to the venue name to process all events at a specific venue. </a:t>
            </a:r>
          </a:p>
        </p:txBody>
      </p:sp>
      <p:sp>
        <p:nvSpPr>
          <p:cNvPr id="3" name="Slide Number Placeholder 2"/>
          <p:cNvSpPr>
            <a:spLocks noGrp="1"/>
          </p:cNvSpPr>
          <p:nvPr>
            <p:ph type="sldNum" sz="quarter" idx="12"/>
          </p:nvPr>
        </p:nvSpPr>
        <p:spPr/>
        <p:txBody>
          <a:bodyPr/>
          <a:lstStyle/>
          <a:p>
            <a:fld id="{10D76F1F-F32F-F74B-8A18-41FB91E2F4E6}" type="slidenum">
              <a:rPr lang="en-US" smtClean="0"/>
              <a:t>3</a:t>
            </a:fld>
            <a:endParaRPr lang="en-US"/>
          </a:p>
        </p:txBody>
      </p:sp>
      <p:pic>
        <p:nvPicPr>
          <p:cNvPr id="6" name="Picture 5">
            <a:extLst>
              <a:ext uri="{FF2B5EF4-FFF2-40B4-BE49-F238E27FC236}">
                <a16:creationId xmlns:a16="http://schemas.microsoft.com/office/drawing/2014/main" id="{52F5C209-7859-8748-BFFC-06E899276A2B}"/>
              </a:ext>
            </a:extLst>
          </p:cNvPr>
          <p:cNvPicPr>
            <a:picLocks noChangeAspect="1"/>
          </p:cNvPicPr>
          <p:nvPr/>
        </p:nvPicPr>
        <p:blipFill>
          <a:blip r:embed="rId3"/>
          <a:stretch>
            <a:fillRect/>
          </a:stretch>
        </p:blipFill>
        <p:spPr>
          <a:xfrm>
            <a:off x="782053" y="1952865"/>
            <a:ext cx="7904748" cy="4504857"/>
          </a:xfrm>
          <a:prstGeom prst="rect">
            <a:avLst/>
          </a:prstGeom>
        </p:spPr>
      </p:pic>
      <p:sp>
        <p:nvSpPr>
          <p:cNvPr id="8" name="Oval 7">
            <a:extLst>
              <a:ext uri="{FF2B5EF4-FFF2-40B4-BE49-F238E27FC236}">
                <a16:creationId xmlns:a16="http://schemas.microsoft.com/office/drawing/2014/main" id="{51601E2A-F61B-1C40-85A4-D08EC42219C3}"/>
              </a:ext>
            </a:extLst>
          </p:cNvPr>
          <p:cNvSpPr/>
          <p:nvPr/>
        </p:nvSpPr>
        <p:spPr>
          <a:xfrm>
            <a:off x="6262753" y="3777747"/>
            <a:ext cx="998622" cy="376861"/>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0303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Delivery</a:t>
            </a:r>
          </a:p>
        </p:txBody>
      </p:sp>
      <p:sp>
        <p:nvSpPr>
          <p:cNvPr id="10" name="TextBox 9"/>
          <p:cNvSpPr txBox="1"/>
          <p:nvPr/>
        </p:nvSpPr>
        <p:spPr>
          <a:xfrm>
            <a:off x="457199" y="663499"/>
            <a:ext cx="8494295" cy="1815882"/>
          </a:xfrm>
          <a:prstGeom prst="rect">
            <a:avLst/>
          </a:prstGeom>
          <a:noFill/>
        </p:spPr>
        <p:txBody>
          <a:bodyPr wrap="square" rtlCol="0">
            <a:spAutoFit/>
          </a:bodyPr>
          <a:lstStyle/>
          <a:p>
            <a:r>
              <a:rPr lang="en-US" sz="1600" dirty="0">
                <a:solidFill>
                  <a:srgbClr val="000090"/>
                </a:solidFill>
              </a:rPr>
              <a:t>When you click process, a separate window will appear. </a:t>
            </a:r>
          </a:p>
          <a:p>
            <a:pPr marL="285750" indent="-285750">
              <a:buFont typeface="Arial"/>
              <a:buChar char="•"/>
            </a:pPr>
            <a:r>
              <a:rPr lang="en-US" sz="1600" dirty="0">
                <a:solidFill>
                  <a:srgbClr val="000090"/>
                </a:solidFill>
              </a:rPr>
              <a:t>Ticket admin can process the request based on the delivery method selected or select another delivery method by clicking a tab at the top of the page (i.e. shipment, pickup, other). </a:t>
            </a:r>
          </a:p>
          <a:p>
            <a:pPr marL="285750" indent="-285750">
              <a:buFont typeface="Arial"/>
              <a:buChar char="•"/>
            </a:pPr>
            <a:r>
              <a:rPr lang="en-US" sz="1600" dirty="0">
                <a:solidFill>
                  <a:srgbClr val="000090"/>
                </a:solidFill>
              </a:rPr>
              <a:t>Ticket admin can add comments/special instructions that will appear in the shipping email notification. These comments can be unique to an event or requestor, or they can be set as a default and appear in all shipping emails.</a:t>
            </a:r>
          </a:p>
          <a:p>
            <a:pPr marL="285750" indent="-285750">
              <a:buFont typeface="Arial"/>
              <a:buChar char="•"/>
            </a:pPr>
            <a:r>
              <a:rPr lang="en-US" sz="1600" dirty="0">
                <a:solidFill>
                  <a:srgbClr val="000090"/>
                </a:solidFill>
              </a:rPr>
              <a:t>This request is for physical tickets and a pick-up delivery. </a:t>
            </a:r>
          </a:p>
        </p:txBody>
      </p:sp>
      <p:sp>
        <p:nvSpPr>
          <p:cNvPr id="3" name="Slide Number Placeholder 2"/>
          <p:cNvSpPr>
            <a:spLocks noGrp="1"/>
          </p:cNvSpPr>
          <p:nvPr>
            <p:ph type="sldNum" sz="quarter" idx="12"/>
          </p:nvPr>
        </p:nvSpPr>
        <p:spPr/>
        <p:txBody>
          <a:bodyPr/>
          <a:lstStyle/>
          <a:p>
            <a:fld id="{10D76F1F-F32F-F74B-8A18-41FB91E2F4E6}" type="slidenum">
              <a:rPr lang="en-US" smtClean="0"/>
              <a:t>4</a:t>
            </a:fld>
            <a:endParaRPr lang="en-US"/>
          </a:p>
        </p:txBody>
      </p:sp>
      <p:pic>
        <p:nvPicPr>
          <p:cNvPr id="6" name="Picture 5">
            <a:extLst>
              <a:ext uri="{FF2B5EF4-FFF2-40B4-BE49-F238E27FC236}">
                <a16:creationId xmlns:a16="http://schemas.microsoft.com/office/drawing/2014/main" id="{90C72ACB-FE48-4141-B3B5-2CE8EC95D624}"/>
              </a:ext>
            </a:extLst>
          </p:cNvPr>
          <p:cNvPicPr>
            <a:picLocks noChangeAspect="1"/>
          </p:cNvPicPr>
          <p:nvPr/>
        </p:nvPicPr>
        <p:blipFill>
          <a:blip r:embed="rId3"/>
          <a:stretch>
            <a:fillRect/>
          </a:stretch>
        </p:blipFill>
        <p:spPr>
          <a:xfrm>
            <a:off x="709863" y="2732098"/>
            <a:ext cx="7447548" cy="3837144"/>
          </a:xfrm>
          <a:prstGeom prst="rect">
            <a:avLst/>
          </a:prstGeom>
        </p:spPr>
      </p:pic>
      <p:sp>
        <p:nvSpPr>
          <p:cNvPr id="8" name="Oval 7">
            <a:extLst>
              <a:ext uri="{FF2B5EF4-FFF2-40B4-BE49-F238E27FC236}">
                <a16:creationId xmlns:a16="http://schemas.microsoft.com/office/drawing/2014/main" id="{69142909-24DB-2544-A237-0CFCD1DBCC64}"/>
              </a:ext>
            </a:extLst>
          </p:cNvPr>
          <p:cNvSpPr/>
          <p:nvPr/>
        </p:nvSpPr>
        <p:spPr>
          <a:xfrm>
            <a:off x="798411" y="3240569"/>
            <a:ext cx="4615800" cy="376861"/>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8669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Delivery</a:t>
            </a:r>
          </a:p>
        </p:txBody>
      </p:sp>
      <p:sp>
        <p:nvSpPr>
          <p:cNvPr id="10" name="TextBox 9"/>
          <p:cNvSpPr txBox="1"/>
          <p:nvPr/>
        </p:nvSpPr>
        <p:spPr>
          <a:xfrm>
            <a:off x="457200" y="663499"/>
            <a:ext cx="8253662" cy="1569660"/>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000090"/>
                </a:solidFill>
              </a:rPr>
              <a:t>This request is for electronic tickets.</a:t>
            </a:r>
          </a:p>
          <a:p>
            <a:pPr marL="285750" indent="-285750">
              <a:buFont typeface="Arial" panose="020B0604020202020204" pitchFamily="34" charset="0"/>
              <a:buChar char="•"/>
            </a:pPr>
            <a:r>
              <a:rPr lang="en-US" sz="1600" dirty="0">
                <a:solidFill>
                  <a:srgbClr val="000090"/>
                </a:solidFill>
              </a:rPr>
              <a:t>Once e-tickets are loaded into Concierge Live, they are in-hands and can be delivered at anytime.</a:t>
            </a:r>
          </a:p>
          <a:p>
            <a:pPr marL="285750" indent="-285750">
              <a:buFont typeface="Arial" panose="020B0604020202020204" pitchFamily="34" charset="0"/>
              <a:buChar char="•"/>
            </a:pPr>
            <a:r>
              <a:rPr lang="en-US" sz="1600" dirty="0">
                <a:solidFill>
                  <a:srgbClr val="000090"/>
                </a:solidFill>
              </a:rPr>
              <a:t>Click “Email these tickets” to deliver the tickets to the requestor. It is the requestor’s responsibility to deliver the tickets to their attendees.</a:t>
            </a:r>
          </a:p>
          <a:p>
            <a:endParaRPr lang="en-US" sz="1600" dirty="0">
              <a:solidFill>
                <a:srgbClr val="000090"/>
              </a:solidFill>
            </a:endParaRPr>
          </a:p>
        </p:txBody>
      </p:sp>
      <p:sp>
        <p:nvSpPr>
          <p:cNvPr id="3" name="Slide Number Placeholder 2"/>
          <p:cNvSpPr>
            <a:spLocks noGrp="1"/>
          </p:cNvSpPr>
          <p:nvPr>
            <p:ph type="sldNum" sz="quarter" idx="12"/>
          </p:nvPr>
        </p:nvSpPr>
        <p:spPr/>
        <p:txBody>
          <a:bodyPr/>
          <a:lstStyle/>
          <a:p>
            <a:fld id="{10D76F1F-F32F-F74B-8A18-41FB91E2F4E6}" type="slidenum">
              <a:rPr lang="en-US" smtClean="0"/>
              <a:t>5</a:t>
            </a:fld>
            <a:endParaRPr lang="en-US"/>
          </a:p>
        </p:txBody>
      </p:sp>
      <p:pic>
        <p:nvPicPr>
          <p:cNvPr id="5" name="Picture 4">
            <a:extLst>
              <a:ext uri="{FF2B5EF4-FFF2-40B4-BE49-F238E27FC236}">
                <a16:creationId xmlns:a16="http://schemas.microsoft.com/office/drawing/2014/main" id="{0A53080C-B706-1142-87AF-225440D46839}"/>
              </a:ext>
            </a:extLst>
          </p:cNvPr>
          <p:cNvPicPr>
            <a:picLocks noChangeAspect="1"/>
          </p:cNvPicPr>
          <p:nvPr/>
        </p:nvPicPr>
        <p:blipFill>
          <a:blip r:embed="rId3"/>
          <a:stretch>
            <a:fillRect/>
          </a:stretch>
        </p:blipFill>
        <p:spPr>
          <a:xfrm>
            <a:off x="168443" y="2357457"/>
            <a:ext cx="8253662" cy="2932795"/>
          </a:xfrm>
          <a:prstGeom prst="rect">
            <a:avLst/>
          </a:prstGeom>
        </p:spPr>
      </p:pic>
      <p:sp>
        <p:nvSpPr>
          <p:cNvPr id="2" name="Oval 1">
            <a:extLst>
              <a:ext uri="{FF2B5EF4-FFF2-40B4-BE49-F238E27FC236}">
                <a16:creationId xmlns:a16="http://schemas.microsoft.com/office/drawing/2014/main" id="{1E3D5BEC-14AE-F84B-A8C9-F1B42C6F8C84}"/>
              </a:ext>
            </a:extLst>
          </p:cNvPr>
          <p:cNvSpPr/>
          <p:nvPr/>
        </p:nvSpPr>
        <p:spPr>
          <a:xfrm>
            <a:off x="3467595" y="4726379"/>
            <a:ext cx="1591293" cy="47501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56541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Delivery</a:t>
            </a:r>
          </a:p>
        </p:txBody>
      </p:sp>
      <p:sp>
        <p:nvSpPr>
          <p:cNvPr id="10" name="TextBox 9"/>
          <p:cNvSpPr txBox="1"/>
          <p:nvPr/>
        </p:nvSpPr>
        <p:spPr>
          <a:xfrm>
            <a:off x="582863" y="614457"/>
            <a:ext cx="8404726" cy="1815882"/>
          </a:xfrm>
          <a:prstGeom prst="rect">
            <a:avLst/>
          </a:prstGeom>
          <a:noFill/>
        </p:spPr>
        <p:txBody>
          <a:bodyPr wrap="square" rtlCol="0">
            <a:spAutoFit/>
          </a:bodyPr>
          <a:lstStyle/>
          <a:p>
            <a:pPr marL="285750" indent="-285750">
              <a:buFont typeface="Arial"/>
              <a:buChar char="•"/>
            </a:pPr>
            <a:r>
              <a:rPr lang="en-US" sz="1600" dirty="0">
                <a:solidFill>
                  <a:srgbClr val="000090"/>
                </a:solidFill>
              </a:rPr>
              <a:t>Once you process a request(s), you can print the packing slips and mailing labels by clicking the “Deliver” tab and then “x in your print queue.” </a:t>
            </a:r>
          </a:p>
          <a:p>
            <a:pPr marL="285750" indent="-285750">
              <a:buFont typeface="Arial"/>
              <a:buChar char="•"/>
            </a:pPr>
            <a:r>
              <a:rPr lang="en-US" sz="1600" dirty="0">
                <a:solidFill>
                  <a:srgbClr val="000090"/>
                </a:solidFill>
              </a:rPr>
              <a:t>Click the “Print all pages” to print all packing slips and labels.</a:t>
            </a:r>
          </a:p>
          <a:p>
            <a:pPr marL="285750" indent="-285750">
              <a:buFont typeface="Arial"/>
              <a:buChar char="•"/>
            </a:pPr>
            <a:r>
              <a:rPr lang="en-US" sz="1600" dirty="0">
                <a:solidFill>
                  <a:srgbClr val="000090"/>
                </a:solidFill>
              </a:rPr>
              <a:t>If a delivery is shipped through an overnight carrier, and you have integrated your overnight provider with Concierge Live or you leverage Concierge Live’s overnight delivery, a mailing label will print with the corresponding packing slip. </a:t>
            </a:r>
          </a:p>
          <a:p>
            <a:pPr marL="285750" indent="-285750">
              <a:buFont typeface="Arial"/>
              <a:buChar char="•"/>
            </a:pPr>
            <a:endParaRPr lang="en-US" sz="1600" dirty="0">
              <a:solidFill>
                <a:srgbClr val="000090"/>
              </a:solidFill>
            </a:endParaRPr>
          </a:p>
        </p:txBody>
      </p:sp>
      <p:sp>
        <p:nvSpPr>
          <p:cNvPr id="2" name="Slide Number Placeholder 1"/>
          <p:cNvSpPr>
            <a:spLocks noGrp="1"/>
          </p:cNvSpPr>
          <p:nvPr>
            <p:ph type="sldNum" sz="quarter" idx="12"/>
          </p:nvPr>
        </p:nvSpPr>
        <p:spPr/>
        <p:txBody>
          <a:bodyPr/>
          <a:lstStyle/>
          <a:p>
            <a:fld id="{10D76F1F-F32F-F74B-8A18-41FB91E2F4E6}" type="slidenum">
              <a:rPr lang="en-US" smtClean="0"/>
              <a:t>6</a:t>
            </a:fld>
            <a:endParaRPr lang="en-US"/>
          </a:p>
        </p:txBody>
      </p:sp>
      <p:pic>
        <p:nvPicPr>
          <p:cNvPr id="6" name="Picture 5">
            <a:extLst>
              <a:ext uri="{FF2B5EF4-FFF2-40B4-BE49-F238E27FC236}">
                <a16:creationId xmlns:a16="http://schemas.microsoft.com/office/drawing/2014/main" id="{520E3DA7-5E03-E140-9AE2-0F919BDCDECE}"/>
              </a:ext>
            </a:extLst>
          </p:cNvPr>
          <p:cNvPicPr>
            <a:picLocks noChangeAspect="1"/>
          </p:cNvPicPr>
          <p:nvPr/>
        </p:nvPicPr>
        <p:blipFill>
          <a:blip r:embed="rId3"/>
          <a:stretch>
            <a:fillRect/>
          </a:stretch>
        </p:blipFill>
        <p:spPr>
          <a:xfrm>
            <a:off x="1203158" y="2189747"/>
            <a:ext cx="6749716" cy="4668254"/>
          </a:xfrm>
          <a:prstGeom prst="rect">
            <a:avLst/>
          </a:prstGeom>
        </p:spPr>
      </p:pic>
    </p:spTree>
    <p:extLst>
      <p:ext uri="{BB962C8B-B14F-4D97-AF65-F5344CB8AC3E}">
        <p14:creationId xmlns:p14="http://schemas.microsoft.com/office/powerpoint/2010/main" val="1137499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Delivery</a:t>
            </a:r>
          </a:p>
        </p:txBody>
      </p:sp>
      <p:sp>
        <p:nvSpPr>
          <p:cNvPr id="10" name="TextBox 9"/>
          <p:cNvSpPr txBox="1"/>
          <p:nvPr/>
        </p:nvSpPr>
        <p:spPr>
          <a:xfrm>
            <a:off x="561931" y="855612"/>
            <a:ext cx="7979400" cy="338554"/>
          </a:xfrm>
          <a:prstGeom prst="rect">
            <a:avLst/>
          </a:prstGeom>
          <a:noFill/>
        </p:spPr>
        <p:txBody>
          <a:bodyPr wrap="square" rtlCol="0">
            <a:spAutoFit/>
          </a:bodyPr>
          <a:lstStyle/>
          <a:p>
            <a:r>
              <a:rPr lang="en-US" sz="1600" dirty="0">
                <a:solidFill>
                  <a:srgbClr val="000090"/>
                </a:solidFill>
              </a:rPr>
              <a:t>Once everything prints, click “Clear your print queue”. </a:t>
            </a:r>
          </a:p>
        </p:txBody>
      </p:sp>
      <p:sp>
        <p:nvSpPr>
          <p:cNvPr id="5" name="TextBox 4"/>
          <p:cNvSpPr txBox="1"/>
          <p:nvPr/>
        </p:nvSpPr>
        <p:spPr>
          <a:xfrm>
            <a:off x="561931" y="3668087"/>
            <a:ext cx="7979400" cy="584776"/>
          </a:xfrm>
          <a:prstGeom prst="rect">
            <a:avLst/>
          </a:prstGeom>
          <a:noFill/>
        </p:spPr>
        <p:txBody>
          <a:bodyPr wrap="square" rtlCol="0">
            <a:spAutoFit/>
          </a:bodyPr>
          <a:lstStyle/>
          <a:p>
            <a:r>
              <a:rPr lang="en-US" sz="1600" dirty="0">
                <a:solidFill>
                  <a:srgbClr val="000090"/>
                </a:solidFill>
              </a:rPr>
              <a:t>If you need to re-print a packing slip or mailing label, go to the “Delivery history” tab. Locate the request and click “re-print.”</a:t>
            </a:r>
          </a:p>
        </p:txBody>
      </p:sp>
      <p:sp>
        <p:nvSpPr>
          <p:cNvPr id="2" name="Slide Number Placeholder 1"/>
          <p:cNvSpPr>
            <a:spLocks noGrp="1"/>
          </p:cNvSpPr>
          <p:nvPr>
            <p:ph type="sldNum" sz="quarter" idx="12"/>
          </p:nvPr>
        </p:nvSpPr>
        <p:spPr/>
        <p:txBody>
          <a:bodyPr/>
          <a:lstStyle/>
          <a:p>
            <a:fld id="{10D76F1F-F32F-F74B-8A18-41FB91E2F4E6}" type="slidenum">
              <a:rPr lang="en-US" smtClean="0"/>
              <a:t>7</a:t>
            </a:fld>
            <a:endParaRPr 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1630" y="1431686"/>
            <a:ext cx="7268308" cy="1854200"/>
          </a:xfrm>
          <a:prstGeom prst="rect">
            <a:avLst/>
          </a:prstGeom>
        </p:spPr>
      </p:pic>
    </p:spTree>
    <p:extLst>
      <p:ext uri="{BB962C8B-B14F-4D97-AF65-F5344CB8AC3E}">
        <p14:creationId xmlns:p14="http://schemas.microsoft.com/office/powerpoint/2010/main" val="2985666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Delivery</a:t>
            </a:r>
          </a:p>
        </p:txBody>
      </p:sp>
      <p:sp>
        <p:nvSpPr>
          <p:cNvPr id="10" name="TextBox 9"/>
          <p:cNvSpPr txBox="1"/>
          <p:nvPr/>
        </p:nvSpPr>
        <p:spPr>
          <a:xfrm>
            <a:off x="561931" y="855612"/>
            <a:ext cx="7979400" cy="1323439"/>
          </a:xfrm>
          <a:prstGeom prst="rect">
            <a:avLst/>
          </a:prstGeom>
          <a:noFill/>
        </p:spPr>
        <p:txBody>
          <a:bodyPr wrap="square" rtlCol="0">
            <a:spAutoFit/>
          </a:bodyPr>
          <a:lstStyle/>
          <a:p>
            <a:pPr marL="285750" indent="-285750">
              <a:buFont typeface="Arial"/>
              <a:buChar char="•"/>
            </a:pPr>
            <a:r>
              <a:rPr lang="en-US" sz="1600" dirty="0">
                <a:solidFill>
                  <a:srgbClr val="000090"/>
                </a:solidFill>
              </a:rPr>
              <a:t>If a delivery includes tickets that have been previously shipped, the delivery will be highlighted in red. </a:t>
            </a:r>
          </a:p>
          <a:p>
            <a:pPr marL="285750" indent="-285750">
              <a:buFont typeface="Arial"/>
              <a:buChar char="•"/>
            </a:pPr>
            <a:r>
              <a:rPr lang="en-US" sz="1600" dirty="0">
                <a:solidFill>
                  <a:srgbClr val="000090"/>
                </a:solidFill>
              </a:rPr>
              <a:t>To avoid potential confusion, before processing the request, have the ticket’s admin check determine the ticket location. It’s possible the tickets may still be in the possession of the original requestor. </a:t>
            </a:r>
          </a:p>
        </p:txBody>
      </p:sp>
      <p:pic>
        <p:nvPicPr>
          <p:cNvPr id="2" name="Picture 1" descr="Screen Shot 2015-08-07 at 10.45.30 AM.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2669" y="2329080"/>
            <a:ext cx="8124869" cy="1333501"/>
          </a:xfrm>
          <a:prstGeom prst="rect">
            <a:avLst/>
          </a:prstGeom>
        </p:spPr>
      </p:pic>
      <p:sp>
        <p:nvSpPr>
          <p:cNvPr id="3" name="Slide Number Placeholder 2"/>
          <p:cNvSpPr>
            <a:spLocks noGrp="1"/>
          </p:cNvSpPr>
          <p:nvPr>
            <p:ph type="sldNum" sz="quarter" idx="12"/>
          </p:nvPr>
        </p:nvSpPr>
        <p:spPr/>
        <p:txBody>
          <a:bodyPr/>
          <a:lstStyle/>
          <a:p>
            <a:fld id="{10D76F1F-F32F-F74B-8A18-41FB91E2F4E6}" type="slidenum">
              <a:rPr lang="en-US" smtClean="0"/>
              <a:t>8</a:t>
            </a:fld>
            <a:endParaRPr lang="en-US"/>
          </a:p>
        </p:txBody>
      </p:sp>
      <p:sp>
        <p:nvSpPr>
          <p:cNvPr id="6" name="TextBox 5"/>
          <p:cNvSpPr txBox="1"/>
          <p:nvPr/>
        </p:nvSpPr>
        <p:spPr>
          <a:xfrm>
            <a:off x="561931" y="3493304"/>
            <a:ext cx="7979400" cy="338554"/>
          </a:xfrm>
          <a:prstGeom prst="rect">
            <a:avLst/>
          </a:prstGeom>
          <a:noFill/>
        </p:spPr>
        <p:txBody>
          <a:bodyPr wrap="square" rtlCol="0">
            <a:spAutoFit/>
          </a:bodyPr>
          <a:lstStyle/>
          <a:p>
            <a:pPr marL="285750" indent="-285750">
              <a:buFont typeface="Arial"/>
              <a:buChar char="•"/>
            </a:pPr>
            <a:endParaRPr lang="en-US" sz="1600" dirty="0">
              <a:solidFill>
                <a:srgbClr val="000090"/>
              </a:solidFill>
            </a:endParaRPr>
          </a:p>
        </p:txBody>
      </p:sp>
    </p:spTree>
    <p:extLst>
      <p:ext uri="{BB962C8B-B14F-4D97-AF65-F5344CB8AC3E}">
        <p14:creationId xmlns:p14="http://schemas.microsoft.com/office/powerpoint/2010/main" val="1482113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Delivery</a:t>
            </a:r>
          </a:p>
        </p:txBody>
      </p:sp>
      <p:sp>
        <p:nvSpPr>
          <p:cNvPr id="3" name="Slide Number Placeholder 2"/>
          <p:cNvSpPr>
            <a:spLocks noGrp="1"/>
          </p:cNvSpPr>
          <p:nvPr>
            <p:ph type="sldNum" sz="quarter" idx="12"/>
          </p:nvPr>
        </p:nvSpPr>
        <p:spPr/>
        <p:txBody>
          <a:bodyPr/>
          <a:lstStyle/>
          <a:p>
            <a:fld id="{10D76F1F-F32F-F74B-8A18-41FB91E2F4E6}" type="slidenum">
              <a:rPr lang="en-US" smtClean="0"/>
              <a:t>9</a:t>
            </a:fld>
            <a:endParaRPr lang="en-US"/>
          </a:p>
        </p:txBody>
      </p:sp>
      <p:sp>
        <p:nvSpPr>
          <p:cNvPr id="6" name="TextBox 5"/>
          <p:cNvSpPr txBox="1"/>
          <p:nvPr/>
        </p:nvSpPr>
        <p:spPr>
          <a:xfrm>
            <a:off x="457200" y="867270"/>
            <a:ext cx="7979400" cy="830997"/>
          </a:xfrm>
          <a:prstGeom prst="rect">
            <a:avLst/>
          </a:prstGeom>
          <a:noFill/>
        </p:spPr>
        <p:txBody>
          <a:bodyPr wrap="square" rtlCol="0">
            <a:spAutoFit/>
          </a:bodyPr>
          <a:lstStyle/>
          <a:p>
            <a:pPr marL="285750" indent="-285750">
              <a:buFont typeface="Arial"/>
              <a:buChar char="•"/>
            </a:pPr>
            <a:r>
              <a:rPr lang="en-US" sz="1600" dirty="0">
                <a:solidFill>
                  <a:srgbClr val="000090"/>
                </a:solidFill>
              </a:rPr>
              <a:t>If the ticket admin needs to locate the previous shipment, the tracking information can be located in the audit trail of the tickets. If you need assistance in reading the audit trail, please contact support at </a:t>
            </a:r>
            <a:r>
              <a:rPr lang="en-US" sz="1600" dirty="0">
                <a:solidFill>
                  <a:srgbClr val="000090"/>
                </a:solidFill>
                <a:hlinkClick r:id="rId3"/>
              </a:rPr>
              <a:t>support@conciergelive.com</a:t>
            </a:r>
            <a:r>
              <a:rPr lang="en-US" sz="1600">
                <a:solidFill>
                  <a:srgbClr val="000090"/>
                </a:solidFill>
              </a:rPr>
              <a:t>. </a:t>
            </a:r>
            <a:endParaRPr lang="en-US" sz="1600" dirty="0">
              <a:solidFill>
                <a:srgbClr val="000090"/>
              </a:solidFill>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88123" y="2030535"/>
            <a:ext cx="5767754" cy="4325816"/>
          </a:xfrm>
          <a:prstGeom prst="rect">
            <a:avLst/>
          </a:prstGeom>
        </p:spPr>
      </p:pic>
    </p:spTree>
    <p:extLst>
      <p:ext uri="{BB962C8B-B14F-4D97-AF65-F5344CB8AC3E}">
        <p14:creationId xmlns:p14="http://schemas.microsoft.com/office/powerpoint/2010/main" val="19540144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288</TotalTime>
  <Words>728</Words>
  <Application>Microsoft Macintosh PowerPoint</Application>
  <PresentationFormat>On-screen Show (4:3)</PresentationFormat>
  <Paragraphs>53</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Delivery</vt:lpstr>
      <vt:lpstr>Delivery</vt:lpstr>
      <vt:lpstr>Delivery</vt:lpstr>
      <vt:lpstr>Delivery</vt:lpstr>
      <vt:lpstr>Delivery</vt:lpstr>
      <vt:lpstr>Delivery</vt:lpstr>
      <vt:lpstr>Delivery</vt:lpstr>
      <vt:lpstr>Delivery</vt:lpstr>
      <vt:lpstr>Delivery</vt:lpstr>
    </vt:vector>
  </TitlesOfParts>
  <Company>Concierge Live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Adding Inventory – Figure 1 &amp; 2 </dc:title>
  <dc:creator>Hannah Wilcher</dc:creator>
  <cp:lastModifiedBy>Alec Coughlin</cp:lastModifiedBy>
  <cp:revision>56</cp:revision>
  <cp:lastPrinted>2013-07-11T18:36:11Z</cp:lastPrinted>
  <dcterms:created xsi:type="dcterms:W3CDTF">2013-07-11T18:15:39Z</dcterms:created>
  <dcterms:modified xsi:type="dcterms:W3CDTF">2020-05-26T17:23:12Z</dcterms:modified>
</cp:coreProperties>
</file>