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74" r:id="rId2"/>
    <p:sldId id="256" r:id="rId3"/>
    <p:sldId id="257" r:id="rId4"/>
    <p:sldId id="264" r:id="rId5"/>
    <p:sldId id="259" r:id="rId6"/>
    <p:sldId id="261" r:id="rId7"/>
    <p:sldId id="260" r:id="rId8"/>
    <p:sldId id="275" r:id="rId9"/>
    <p:sldId id="273" r:id="rId10"/>
    <p:sldId id="262" r:id="rId11"/>
    <p:sldId id="268" r:id="rId12"/>
    <p:sldId id="270" r:id="rId13"/>
    <p:sldId id="263" r:id="rId14"/>
    <p:sldId id="271" r:id="rId15"/>
    <p:sldId id="265" r:id="rId16"/>
    <p:sldId id="266" r:id="rId17"/>
  </p:sldIdLst>
  <p:sldSz cx="9144000" cy="6858000" type="screen4x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clrMru>
    <a:srgbClr val="00009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49"/>
    <p:restoredTop sz="94694"/>
  </p:normalViewPr>
  <p:slideViewPr>
    <p:cSldViewPr snapToGrid="0" snapToObjects="1">
      <p:cViewPr varScale="1">
        <p:scale>
          <a:sx n="121" d="100"/>
          <a:sy n="121" d="100"/>
        </p:scale>
        <p:origin x="1640" y="176"/>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98" d="100"/>
          <a:sy n="98" d="100"/>
        </p:scale>
        <p:origin x="-104" y="-384"/>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3C50C3CA-3487-154C-8194-870561357E19}" type="datetimeFigureOut">
              <a:rPr lang="en-US" smtClean="0"/>
              <a:t>4/3/20</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64C169E4-0CD4-664E-B066-9D7F8817BA39}" type="slidenum">
              <a:rPr lang="en-US" smtClean="0"/>
              <a:t>‹#›</a:t>
            </a:fld>
            <a:endParaRPr lang="en-US"/>
          </a:p>
        </p:txBody>
      </p:sp>
    </p:spTree>
    <p:extLst>
      <p:ext uri="{BB962C8B-B14F-4D97-AF65-F5344CB8AC3E}">
        <p14:creationId xmlns:p14="http://schemas.microsoft.com/office/powerpoint/2010/main" val="314035884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1</a:t>
            </a:fld>
            <a:endParaRPr lang="en-US"/>
          </a:p>
        </p:txBody>
      </p:sp>
    </p:spTree>
    <p:extLst>
      <p:ext uri="{BB962C8B-B14F-4D97-AF65-F5344CB8AC3E}">
        <p14:creationId xmlns:p14="http://schemas.microsoft.com/office/powerpoint/2010/main" val="30889557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10</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11</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12</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13</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14</a:t>
            </a:fld>
            <a:endParaRPr lang="en-US"/>
          </a:p>
        </p:txBody>
      </p:sp>
    </p:spTree>
    <p:extLst>
      <p:ext uri="{BB962C8B-B14F-4D97-AF65-F5344CB8AC3E}">
        <p14:creationId xmlns:p14="http://schemas.microsoft.com/office/powerpoint/2010/main" val="11249299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15</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16</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2</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3</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4</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5</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6</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7</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8</a:t>
            </a:fld>
            <a:endParaRPr lang="en-US"/>
          </a:p>
        </p:txBody>
      </p:sp>
    </p:spTree>
    <p:extLst>
      <p:ext uri="{BB962C8B-B14F-4D97-AF65-F5344CB8AC3E}">
        <p14:creationId xmlns:p14="http://schemas.microsoft.com/office/powerpoint/2010/main" val="30322475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9</a:t>
            </a:fld>
            <a:endParaRPr lang="en-US"/>
          </a:p>
        </p:txBody>
      </p:sp>
    </p:spTree>
    <p:extLst>
      <p:ext uri="{BB962C8B-B14F-4D97-AF65-F5344CB8AC3E}">
        <p14:creationId xmlns:p14="http://schemas.microsoft.com/office/powerpoint/2010/main" val="1655897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48FC6F0-8AAF-B645-B4D4-5572F5ECD3BA}" type="datetimeFigureOut">
              <a:rPr lang="en-US" smtClean="0"/>
              <a:t>4/3/20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421349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8FC6F0-8AAF-B645-B4D4-5572F5ECD3BA}" type="datetimeFigureOut">
              <a:rPr lang="en-US" smtClean="0"/>
              <a:t>4/3/20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3742281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8FC6F0-8AAF-B645-B4D4-5572F5ECD3BA}" type="datetimeFigureOut">
              <a:rPr lang="en-US" smtClean="0"/>
              <a:t>4/3/20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2989940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8FC6F0-8AAF-B645-B4D4-5572F5ECD3BA}" type="datetimeFigureOut">
              <a:rPr lang="en-US" smtClean="0"/>
              <a:t>4/3/20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666888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8FC6F0-8AAF-B645-B4D4-5572F5ECD3BA}" type="datetimeFigureOut">
              <a:rPr lang="en-US" smtClean="0"/>
              <a:t>4/3/20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473813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48FC6F0-8AAF-B645-B4D4-5572F5ECD3BA}" type="datetimeFigureOut">
              <a:rPr lang="en-US" smtClean="0"/>
              <a:t>4/3/20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389669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48FC6F0-8AAF-B645-B4D4-5572F5ECD3BA}" type="datetimeFigureOut">
              <a:rPr lang="en-US" smtClean="0"/>
              <a:t>4/3/20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3315084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48FC6F0-8AAF-B645-B4D4-5572F5ECD3BA}" type="datetimeFigureOut">
              <a:rPr lang="en-US" smtClean="0"/>
              <a:t>4/3/20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605243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8FC6F0-8AAF-B645-B4D4-5572F5ECD3BA}" type="datetimeFigureOut">
              <a:rPr lang="en-US" smtClean="0"/>
              <a:t>4/3/20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627211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8FC6F0-8AAF-B645-B4D4-5572F5ECD3BA}" type="datetimeFigureOut">
              <a:rPr lang="en-US" smtClean="0"/>
              <a:t>4/3/20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126218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8FC6F0-8AAF-B645-B4D4-5572F5ECD3BA}" type="datetimeFigureOut">
              <a:rPr lang="en-US" smtClean="0"/>
              <a:t>4/3/20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958411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8FC6F0-8AAF-B645-B4D4-5572F5ECD3BA}" type="datetimeFigureOut">
              <a:rPr lang="en-US" smtClean="0"/>
              <a:t>4/3/20</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D76F1F-F32F-F74B-8A18-41FB91E2F4E6}" type="slidenum">
              <a:rPr lang="en-US" smtClean="0"/>
              <a:t>‹#›</a:t>
            </a:fld>
            <a:endParaRPr lang="en-US"/>
          </a:p>
        </p:txBody>
      </p:sp>
    </p:spTree>
    <p:extLst>
      <p:ext uri="{BB962C8B-B14F-4D97-AF65-F5344CB8AC3E}">
        <p14:creationId xmlns:p14="http://schemas.microsoft.com/office/powerpoint/2010/main" val="21144795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618836" y="618092"/>
            <a:ext cx="7906327" cy="2800767"/>
          </a:xfrm>
          <a:prstGeom prst="rect">
            <a:avLst/>
          </a:prstGeom>
          <a:noFill/>
        </p:spPr>
        <p:txBody>
          <a:bodyPr wrap="square" rtlCol="0">
            <a:spAutoFit/>
          </a:bodyPr>
          <a:lstStyle/>
          <a:p>
            <a:r>
              <a:rPr lang="en-US" sz="1600" dirty="0">
                <a:solidFill>
                  <a:srgbClr val="000090"/>
                </a:solidFill>
              </a:rPr>
              <a:t>Ticket admin determine their ticket delivery options based on their preferences or the type of ticket a venue/team offers (physical, mobile, etc.). Concierge Live leverages “distribution centers” to provide delivery options to users when they make a ticket request. During the checkout process, in the delivery section, users select from a distribution center’s delivery options and possibly view additional information about deliveries.</a:t>
            </a:r>
          </a:p>
          <a:p>
            <a:endParaRPr lang="en-US" sz="1600" dirty="0">
              <a:solidFill>
                <a:srgbClr val="000090"/>
              </a:solidFill>
            </a:endParaRPr>
          </a:p>
          <a:p>
            <a:r>
              <a:rPr lang="en-US" sz="1600" dirty="0">
                <a:solidFill>
                  <a:srgbClr val="000090"/>
                </a:solidFill>
              </a:rPr>
              <a:t>The Setup section is where setup admin control account behaviors. From updating attendee types and data fields, to delivery options for tickets, to branding the site; all is done in the Setup section.</a:t>
            </a:r>
          </a:p>
          <a:p>
            <a:endParaRPr lang="en-US" sz="1600" dirty="0">
              <a:solidFill>
                <a:srgbClr val="000090"/>
              </a:solidFill>
            </a:endParaRPr>
          </a:p>
          <a:p>
            <a:r>
              <a:rPr lang="en-US" sz="1600" dirty="0">
                <a:solidFill>
                  <a:srgbClr val="000090"/>
                </a:solidFill>
              </a:rPr>
              <a:t>To access the Setup section, click on your name (top of the page), then click “Setup”.</a:t>
            </a:r>
          </a:p>
        </p:txBody>
      </p:sp>
      <p:pic>
        <p:nvPicPr>
          <p:cNvPr id="3" name="Picture 2" descr="A screenshot of a cell phone&#10;&#10;Description automatically generated">
            <a:extLst>
              <a:ext uri="{FF2B5EF4-FFF2-40B4-BE49-F238E27FC236}">
                <a16:creationId xmlns:a16="http://schemas.microsoft.com/office/drawing/2014/main" id="{BCB7C654-884F-B14B-BF57-85E9FE04F20B}"/>
              </a:ext>
            </a:extLst>
          </p:cNvPr>
          <p:cNvPicPr>
            <a:picLocks noChangeAspect="1"/>
          </p:cNvPicPr>
          <p:nvPr/>
        </p:nvPicPr>
        <p:blipFill>
          <a:blip r:embed="rId3"/>
          <a:stretch>
            <a:fillRect/>
          </a:stretch>
        </p:blipFill>
        <p:spPr>
          <a:xfrm>
            <a:off x="3441700" y="3864017"/>
            <a:ext cx="2260600" cy="2146300"/>
          </a:xfrm>
          <a:prstGeom prst="rect">
            <a:avLst/>
          </a:prstGeom>
        </p:spPr>
      </p:pic>
      <p:sp>
        <p:nvSpPr>
          <p:cNvPr id="5" name="Oval 4">
            <a:extLst>
              <a:ext uri="{FF2B5EF4-FFF2-40B4-BE49-F238E27FC236}">
                <a16:creationId xmlns:a16="http://schemas.microsoft.com/office/drawing/2014/main" id="{AD056ABD-7B99-2F4B-9323-F345CF2D2A2B}"/>
              </a:ext>
            </a:extLst>
          </p:cNvPr>
          <p:cNvSpPr/>
          <p:nvPr/>
        </p:nvSpPr>
        <p:spPr>
          <a:xfrm>
            <a:off x="4809506" y="3871357"/>
            <a:ext cx="819398" cy="463137"/>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2B858086-8297-FE48-97EC-49222AA5403C}"/>
              </a:ext>
            </a:extLst>
          </p:cNvPr>
          <p:cNvSpPr/>
          <p:nvPr/>
        </p:nvSpPr>
        <p:spPr>
          <a:xfrm>
            <a:off x="3643743" y="5559055"/>
            <a:ext cx="987632" cy="463137"/>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17855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2554545"/>
          </a:xfrm>
          <a:prstGeom prst="rect">
            <a:avLst/>
          </a:prstGeom>
          <a:noFill/>
        </p:spPr>
        <p:txBody>
          <a:bodyPr wrap="square" rtlCol="0">
            <a:spAutoFit/>
          </a:bodyPr>
          <a:lstStyle/>
          <a:p>
            <a:r>
              <a:rPr lang="en-US" sz="1600" b="1" dirty="0">
                <a:solidFill>
                  <a:srgbClr val="000090"/>
                </a:solidFill>
              </a:rPr>
              <a:t>Pickup:</a:t>
            </a:r>
          </a:p>
          <a:p>
            <a:pPr marL="285750" indent="-285750">
              <a:buFont typeface="Arial"/>
              <a:buChar char="•"/>
            </a:pPr>
            <a:r>
              <a:rPr lang="en-US" sz="1600" dirty="0">
                <a:solidFill>
                  <a:srgbClr val="000090"/>
                </a:solidFill>
              </a:rPr>
              <a:t>For the Pickup tab, the most common delivery method for physical tickets is pick-up.</a:t>
            </a:r>
          </a:p>
          <a:p>
            <a:pPr marL="285750" indent="-285750">
              <a:buFont typeface="Arial"/>
              <a:buChar char="•"/>
            </a:pPr>
            <a:r>
              <a:rPr lang="en-US" sz="1600" dirty="0">
                <a:solidFill>
                  <a:srgbClr val="000090"/>
                </a:solidFill>
              </a:rPr>
              <a:t>Delivery admin can also confirm pickups. Concierge Live has the ability for ticket admin to confirm when tickets are actually picked up. Setting this to 'yes' will disable this feature, meaning Concierge Live will assume the tickets were picked up when the delivery is processed.</a:t>
            </a:r>
          </a:p>
          <a:p>
            <a:pPr marL="285750" indent="-285750">
              <a:buFont typeface="Arial"/>
              <a:buChar char="•"/>
            </a:pPr>
            <a:r>
              <a:rPr lang="en-US" sz="1600" dirty="0">
                <a:solidFill>
                  <a:srgbClr val="000090"/>
                </a:solidFill>
              </a:rPr>
              <a:t>Special Instructions: Enter any special instructions which are included in the delivery notification email. </a:t>
            </a:r>
          </a:p>
          <a:p>
            <a:pPr marL="285750" indent="-285750">
              <a:buFont typeface="Arial"/>
              <a:buChar char="•"/>
            </a:pPr>
            <a:endParaRPr lang="en-US" sz="1600" dirty="0">
              <a:solidFill>
                <a:srgbClr val="000090"/>
              </a:solidFill>
            </a:endParaRPr>
          </a:p>
          <a:p>
            <a:pPr marL="285750" indent="-285750">
              <a:buFont typeface="Arial"/>
              <a:buChar char="•"/>
            </a:pPr>
            <a:endParaRPr lang="en-US" sz="1600" dirty="0">
              <a:solidFill>
                <a:srgbClr val="000090"/>
              </a:solidFil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7623" y="2950584"/>
            <a:ext cx="7428015" cy="3806273"/>
          </a:xfrm>
          <a:prstGeom prst="rect">
            <a:avLst/>
          </a:prstGeom>
        </p:spPr>
      </p:pic>
    </p:spTree>
    <p:extLst>
      <p:ext uri="{BB962C8B-B14F-4D97-AF65-F5344CB8AC3E}">
        <p14:creationId xmlns:p14="http://schemas.microsoft.com/office/powerpoint/2010/main" val="2801009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2554545"/>
          </a:xfrm>
          <a:prstGeom prst="rect">
            <a:avLst/>
          </a:prstGeom>
          <a:noFill/>
        </p:spPr>
        <p:txBody>
          <a:bodyPr wrap="square" rtlCol="0">
            <a:spAutoFit/>
          </a:bodyPr>
          <a:lstStyle/>
          <a:p>
            <a:r>
              <a:rPr lang="en-US" sz="1600" b="1" dirty="0">
                <a:solidFill>
                  <a:srgbClr val="000090"/>
                </a:solidFill>
              </a:rPr>
              <a:t>FedEx: </a:t>
            </a:r>
          </a:p>
          <a:p>
            <a:pPr marL="285750" indent="-285750">
              <a:buFont typeface="Arial"/>
              <a:buChar char="•"/>
            </a:pPr>
            <a:r>
              <a:rPr lang="en-US" sz="1600" dirty="0">
                <a:solidFill>
                  <a:srgbClr val="000090"/>
                </a:solidFill>
              </a:rPr>
              <a:t>On the FedEx tab, Admin can ship tickets through FedEx.</a:t>
            </a:r>
          </a:p>
          <a:p>
            <a:pPr marL="285750" indent="-285750">
              <a:buFont typeface="Arial"/>
              <a:buChar char="•"/>
            </a:pPr>
            <a:r>
              <a:rPr lang="en-US" sz="1600" dirty="0">
                <a:solidFill>
                  <a:srgbClr val="000090"/>
                </a:solidFill>
              </a:rPr>
              <a:t>Clients can use Concierge Live’s FedEx account or your company’s FedEx account. If you use the Concierge Live account, you will be invoiced through the system.</a:t>
            </a:r>
          </a:p>
          <a:p>
            <a:pPr marL="285750" indent="-285750">
              <a:buFont typeface="Arial"/>
              <a:buChar char="•"/>
            </a:pPr>
            <a:r>
              <a:rPr lang="en-US" sz="1600" dirty="0">
                <a:solidFill>
                  <a:srgbClr val="000090"/>
                </a:solidFill>
              </a:rPr>
              <a:t>To use your FedEx account, ticket admin will need to work with their FedEx rep to secure the information for integration. For more details on FedEx integration, see the details in the Help section.</a:t>
            </a:r>
          </a:p>
          <a:p>
            <a:pPr marL="285750" indent="-285750">
              <a:buFont typeface="Arial"/>
              <a:buChar char="•"/>
            </a:pPr>
            <a:r>
              <a:rPr lang="en-US" sz="1600" dirty="0">
                <a:solidFill>
                  <a:srgbClr val="000090"/>
                </a:solidFill>
              </a:rPr>
              <a:t>Special Instructions: Enter any special instructions which are included in the delivery notification email. </a:t>
            </a:r>
          </a:p>
          <a:p>
            <a:pPr marL="285750" indent="-285750">
              <a:buFont typeface="Arial"/>
              <a:buChar char="•"/>
            </a:pPr>
            <a:endParaRPr lang="en-US" sz="1600" dirty="0">
              <a:solidFill>
                <a:srgbClr val="000090"/>
              </a:solidFil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9366" y="3222455"/>
            <a:ext cx="8565267" cy="3005576"/>
          </a:xfrm>
          <a:prstGeom prst="rect">
            <a:avLst/>
          </a:prstGeom>
        </p:spPr>
      </p:pic>
    </p:spTree>
    <p:extLst>
      <p:ext uri="{BB962C8B-B14F-4D97-AF65-F5344CB8AC3E}">
        <p14:creationId xmlns:p14="http://schemas.microsoft.com/office/powerpoint/2010/main" val="25800968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1569660"/>
          </a:xfrm>
          <a:prstGeom prst="rect">
            <a:avLst/>
          </a:prstGeom>
          <a:noFill/>
        </p:spPr>
        <p:txBody>
          <a:bodyPr wrap="square" rtlCol="0">
            <a:spAutoFit/>
          </a:bodyPr>
          <a:lstStyle/>
          <a:p>
            <a:r>
              <a:rPr lang="en-US" sz="1600" b="1" dirty="0">
                <a:solidFill>
                  <a:srgbClr val="000090"/>
                </a:solidFill>
              </a:rPr>
              <a:t>UPS: </a:t>
            </a:r>
          </a:p>
          <a:p>
            <a:pPr marL="285750" indent="-285750">
              <a:buFont typeface="Arial"/>
              <a:buChar char="•"/>
            </a:pPr>
            <a:r>
              <a:rPr lang="en-US" sz="1600" dirty="0">
                <a:solidFill>
                  <a:srgbClr val="000090"/>
                </a:solidFill>
              </a:rPr>
              <a:t>On the UPS tab, ticket admin can ship tickets through UPS.</a:t>
            </a:r>
          </a:p>
          <a:p>
            <a:pPr marL="285750" indent="-285750">
              <a:buFont typeface="Arial"/>
              <a:buChar char="•"/>
            </a:pPr>
            <a:r>
              <a:rPr lang="en-US" sz="1600" dirty="0">
                <a:solidFill>
                  <a:srgbClr val="000090"/>
                </a:solidFill>
              </a:rPr>
              <a:t>Clients can use Concierge Live’s UPS account or your company’s account. If you use the Concierge Live account, you will be invoiced through the system.</a:t>
            </a:r>
          </a:p>
          <a:p>
            <a:pPr marL="285750" indent="-285750">
              <a:buFont typeface="Arial"/>
              <a:buChar char="•"/>
            </a:pPr>
            <a:r>
              <a:rPr lang="en-US" sz="1600" dirty="0">
                <a:solidFill>
                  <a:srgbClr val="000090"/>
                </a:solidFill>
              </a:rPr>
              <a:t>To use your UPS account, work with your UPS rep to secure the information below for integration. For more details on UPS integration, see the details in the Help section.</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8100" y="2425272"/>
            <a:ext cx="7465671" cy="4222001"/>
          </a:xfrm>
          <a:prstGeom prst="rect">
            <a:avLst/>
          </a:prstGeom>
        </p:spPr>
      </p:pic>
    </p:spTree>
    <p:extLst>
      <p:ext uri="{BB962C8B-B14F-4D97-AF65-F5344CB8AC3E}">
        <p14:creationId xmlns:p14="http://schemas.microsoft.com/office/powerpoint/2010/main" val="40295887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2308324"/>
          </a:xfrm>
          <a:prstGeom prst="rect">
            <a:avLst/>
          </a:prstGeom>
          <a:noFill/>
        </p:spPr>
        <p:txBody>
          <a:bodyPr wrap="square" rtlCol="0">
            <a:spAutoFit/>
          </a:bodyPr>
          <a:lstStyle/>
          <a:p>
            <a:r>
              <a:rPr lang="en-US" sz="1600" b="1" dirty="0">
                <a:solidFill>
                  <a:srgbClr val="000090"/>
                </a:solidFill>
              </a:rPr>
              <a:t>E-Ticket: </a:t>
            </a:r>
          </a:p>
          <a:p>
            <a:pPr marL="285750" indent="-285750">
              <a:buFont typeface="Arial" charset="0"/>
              <a:buChar char="•"/>
            </a:pPr>
            <a:r>
              <a:rPr lang="en-US" sz="1600" dirty="0">
                <a:solidFill>
                  <a:srgbClr val="000090"/>
                </a:solidFill>
              </a:rPr>
              <a:t>Ticket admin can deliver tickets via email. Each distribution center will need to be set up to “allow” e-ticket distribution. </a:t>
            </a:r>
          </a:p>
          <a:p>
            <a:pPr marL="285750" indent="-285750">
              <a:buFont typeface="Arial" charset="0"/>
              <a:buChar char="•"/>
            </a:pPr>
            <a:r>
              <a:rPr lang="en-US" sz="1600" dirty="0">
                <a:solidFill>
                  <a:srgbClr val="000090"/>
                </a:solidFill>
              </a:rPr>
              <a:t>Once e-tickets are uploaded and assigned, ticket admin can automate e-ticket delivery. Deliveries will happen immediately unless a timeframe is set for e-tickets to be delivered X number of days prior to the event. If a ticket admin selects to “manually” deliver e-tickets, ticket admin will process e-ticket deliveries via the delivery tab.</a:t>
            </a:r>
          </a:p>
          <a:p>
            <a:pPr marL="285750" indent="-285750">
              <a:buFont typeface="Arial" charset="0"/>
              <a:buChar char="•"/>
            </a:pPr>
            <a:r>
              <a:rPr lang="en-US" sz="1600" dirty="0">
                <a:solidFill>
                  <a:srgbClr val="000090"/>
                </a:solidFill>
              </a:rPr>
              <a:t>Special Instructions: Enter any special instructions which are included in the delivery notification email and also viewable in the Delivery section during the check out process. </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598727"/>
            <a:ext cx="9144000" cy="3158130"/>
          </a:xfrm>
          <a:prstGeom prst="rect">
            <a:avLst/>
          </a:prstGeom>
        </p:spPr>
      </p:pic>
    </p:spTree>
    <p:extLst>
      <p:ext uri="{BB962C8B-B14F-4D97-AF65-F5344CB8AC3E}">
        <p14:creationId xmlns:p14="http://schemas.microsoft.com/office/powerpoint/2010/main" val="2801009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561931" y="101204"/>
            <a:ext cx="8229600" cy="516731"/>
          </a:xfrm>
        </p:spPr>
        <p:txBody>
          <a:bodyPr>
            <a:noAutofit/>
          </a:bodyPr>
          <a:lstStyle/>
          <a:p>
            <a:r>
              <a:rPr lang="en-US" sz="2800" b="1" dirty="0">
                <a:solidFill>
                  <a:srgbClr val="000090"/>
                </a:solidFill>
              </a:rPr>
              <a:t>Distribution Centers</a:t>
            </a:r>
          </a:p>
        </p:txBody>
      </p:sp>
      <p:sp>
        <p:nvSpPr>
          <p:cNvPr id="6" name="TextBox 5"/>
          <p:cNvSpPr txBox="1"/>
          <p:nvPr/>
        </p:nvSpPr>
        <p:spPr>
          <a:xfrm>
            <a:off x="687030" y="617935"/>
            <a:ext cx="8318073" cy="830997"/>
          </a:xfrm>
          <a:prstGeom prst="rect">
            <a:avLst/>
          </a:prstGeom>
          <a:noFill/>
        </p:spPr>
        <p:txBody>
          <a:bodyPr wrap="square" rtlCol="0">
            <a:spAutoFit/>
          </a:bodyPr>
          <a:lstStyle/>
          <a:p>
            <a:r>
              <a:rPr lang="en-US" sz="1600" dirty="0">
                <a:solidFill>
                  <a:srgbClr val="000090"/>
                </a:solidFill>
              </a:rPr>
              <a:t>Mobile</a:t>
            </a:r>
          </a:p>
          <a:p>
            <a:pPr marL="285750" indent="-285750">
              <a:buFont typeface="Arial" charset="0"/>
              <a:buChar char="•"/>
            </a:pPr>
            <a:r>
              <a:rPr lang="en-US" sz="1600" dirty="0">
                <a:solidFill>
                  <a:srgbClr val="000090"/>
                </a:solidFill>
              </a:rPr>
              <a:t>For mobile ticket deliveries, see the “Distribution Center – Mobile” deck in the knowledge base.  </a:t>
            </a:r>
            <a:endParaRPr lang="en-US" sz="1600" dirty="0">
              <a:solidFill>
                <a:srgbClr val="FF0000"/>
              </a:solidFill>
            </a:endParaRPr>
          </a:p>
        </p:txBody>
      </p:sp>
    </p:spTree>
    <p:extLst>
      <p:ext uri="{BB962C8B-B14F-4D97-AF65-F5344CB8AC3E}">
        <p14:creationId xmlns:p14="http://schemas.microsoft.com/office/powerpoint/2010/main" val="34183171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1815882"/>
          </a:xfrm>
          <a:prstGeom prst="rect">
            <a:avLst/>
          </a:prstGeom>
          <a:noFill/>
        </p:spPr>
        <p:txBody>
          <a:bodyPr wrap="square" rtlCol="0">
            <a:spAutoFit/>
          </a:bodyPr>
          <a:lstStyle/>
          <a:p>
            <a:r>
              <a:rPr lang="en-US" sz="1600" b="1" dirty="0">
                <a:solidFill>
                  <a:srgbClr val="000090"/>
                </a:solidFill>
              </a:rPr>
              <a:t>Inter-office: </a:t>
            </a:r>
          </a:p>
          <a:p>
            <a:pPr marL="285750" indent="-285750">
              <a:buFont typeface="Arial" charset="0"/>
              <a:buChar char="•"/>
            </a:pPr>
            <a:r>
              <a:rPr lang="en-US" sz="1600" dirty="0">
                <a:solidFill>
                  <a:srgbClr val="000090"/>
                </a:solidFill>
              </a:rPr>
              <a:t>Ticket admin can ship tickets through the inter-office. </a:t>
            </a:r>
          </a:p>
          <a:p>
            <a:pPr marL="285750" indent="-285750">
              <a:buFont typeface="Arial" charset="0"/>
              <a:buChar char="•"/>
            </a:pPr>
            <a:r>
              <a:rPr lang="en-US" sz="1600" dirty="0">
                <a:solidFill>
                  <a:srgbClr val="000090"/>
                </a:solidFill>
              </a:rPr>
              <a:t>Any special instructions entered are included in the email sent to the user when a delivery is processed.</a:t>
            </a:r>
          </a:p>
          <a:p>
            <a:pPr marL="285750" indent="-285750">
              <a:buFont typeface="Arial" charset="0"/>
              <a:buChar char="•"/>
            </a:pPr>
            <a:r>
              <a:rPr lang="en-US" sz="1600" dirty="0">
                <a:solidFill>
                  <a:srgbClr val="000090"/>
                </a:solidFill>
              </a:rPr>
              <a:t>Special Instructions: Enter any special instructions which are included in the delivery notification email. </a:t>
            </a:r>
          </a:p>
          <a:p>
            <a:pPr marL="285750" indent="-285750">
              <a:buFont typeface="Arial" charset="0"/>
              <a:buChar char="•"/>
            </a:pPr>
            <a:endParaRPr lang="en-US" sz="1600" dirty="0">
              <a:solidFill>
                <a:srgbClr val="000090"/>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369" y="2909014"/>
            <a:ext cx="9144000" cy="2298277"/>
          </a:xfrm>
          <a:prstGeom prst="rect">
            <a:avLst/>
          </a:prstGeom>
        </p:spPr>
      </p:pic>
    </p:spTree>
    <p:extLst>
      <p:ext uri="{BB962C8B-B14F-4D97-AF65-F5344CB8AC3E}">
        <p14:creationId xmlns:p14="http://schemas.microsoft.com/office/powerpoint/2010/main" val="7336643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1323439"/>
          </a:xfrm>
          <a:prstGeom prst="rect">
            <a:avLst/>
          </a:prstGeom>
          <a:noFill/>
        </p:spPr>
        <p:txBody>
          <a:bodyPr wrap="square" rtlCol="0">
            <a:spAutoFit/>
          </a:bodyPr>
          <a:lstStyle/>
          <a:p>
            <a:r>
              <a:rPr lang="en-US" sz="1600" b="1" dirty="0">
                <a:solidFill>
                  <a:srgbClr val="000090"/>
                </a:solidFill>
              </a:rPr>
              <a:t>Batching:</a:t>
            </a:r>
          </a:p>
          <a:p>
            <a:pPr marL="285750" indent="-285750">
              <a:buFont typeface="Arial" charset="0"/>
              <a:buChar char="•"/>
            </a:pPr>
            <a:r>
              <a:rPr lang="en-US" sz="1600" dirty="0">
                <a:solidFill>
                  <a:srgbClr val="000090"/>
                </a:solidFill>
              </a:rPr>
              <a:t>Batching deliveries can reduce shipping costs for companies and create efficiencies for ticket admin responsible for ticket delivery.</a:t>
            </a:r>
          </a:p>
          <a:p>
            <a:pPr marL="285750" indent="-285750">
              <a:buFont typeface="Arial" charset="0"/>
              <a:buChar char="•"/>
            </a:pPr>
            <a:r>
              <a:rPr lang="en-US" sz="1600" dirty="0">
                <a:solidFill>
                  <a:srgbClr val="000090"/>
                </a:solidFill>
              </a:rPr>
              <a:t>Batching will group tickets for the same requestor, same ticket type and same delivery option. </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6218" y="2579217"/>
            <a:ext cx="8599990" cy="2099733"/>
          </a:xfrm>
          <a:prstGeom prst="rect">
            <a:avLst/>
          </a:prstGeom>
        </p:spPr>
      </p:pic>
    </p:spTree>
    <p:extLst>
      <p:ext uri="{BB962C8B-B14F-4D97-AF65-F5344CB8AC3E}">
        <p14:creationId xmlns:p14="http://schemas.microsoft.com/office/powerpoint/2010/main" val="2309846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338554"/>
          </a:xfrm>
          <a:prstGeom prst="rect">
            <a:avLst/>
          </a:prstGeom>
          <a:noFill/>
        </p:spPr>
        <p:txBody>
          <a:bodyPr wrap="square" rtlCol="0">
            <a:spAutoFit/>
          </a:bodyPr>
          <a:lstStyle/>
          <a:p>
            <a:pPr marL="285750" indent="-285750">
              <a:buFont typeface="Arial"/>
              <a:buChar char="•"/>
            </a:pPr>
            <a:r>
              <a:rPr lang="en-US" sz="1600" dirty="0">
                <a:solidFill>
                  <a:srgbClr val="000090"/>
                </a:solidFill>
              </a:rPr>
              <a:t>To create or manage a distribution center, click the “Distribution Centers” button.</a:t>
            </a:r>
          </a:p>
        </p:txBody>
      </p:sp>
      <p:pic>
        <p:nvPicPr>
          <p:cNvPr id="6" name="Picture 5" descr="A picture containing screenshot&#10;&#10;Description automatically generated">
            <a:extLst>
              <a:ext uri="{FF2B5EF4-FFF2-40B4-BE49-F238E27FC236}">
                <a16:creationId xmlns:a16="http://schemas.microsoft.com/office/drawing/2014/main" id="{7A7C0BE6-C4A2-7640-9982-DC9E4B65D6E3}"/>
              </a:ext>
            </a:extLst>
          </p:cNvPr>
          <p:cNvPicPr>
            <a:picLocks noChangeAspect="1"/>
          </p:cNvPicPr>
          <p:nvPr/>
        </p:nvPicPr>
        <p:blipFill>
          <a:blip r:embed="rId3"/>
          <a:stretch>
            <a:fillRect/>
          </a:stretch>
        </p:blipFill>
        <p:spPr>
          <a:xfrm>
            <a:off x="1220193" y="2255938"/>
            <a:ext cx="5943600" cy="3683000"/>
          </a:xfrm>
          <a:prstGeom prst="rect">
            <a:avLst/>
          </a:prstGeom>
        </p:spPr>
      </p:pic>
      <p:sp>
        <p:nvSpPr>
          <p:cNvPr id="8" name="Oval 7">
            <a:extLst>
              <a:ext uri="{FF2B5EF4-FFF2-40B4-BE49-F238E27FC236}">
                <a16:creationId xmlns:a16="http://schemas.microsoft.com/office/drawing/2014/main" id="{B2DC0965-5AB3-9340-A071-9E4679CF4940}"/>
              </a:ext>
            </a:extLst>
          </p:cNvPr>
          <p:cNvSpPr/>
          <p:nvPr/>
        </p:nvSpPr>
        <p:spPr>
          <a:xfrm>
            <a:off x="5259391" y="4632555"/>
            <a:ext cx="1539433" cy="1018572"/>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916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4031873"/>
          </a:xfrm>
          <a:prstGeom prst="rect">
            <a:avLst/>
          </a:prstGeom>
          <a:noFill/>
        </p:spPr>
        <p:txBody>
          <a:bodyPr wrap="square" rtlCol="0">
            <a:spAutoFit/>
          </a:bodyPr>
          <a:lstStyle/>
          <a:p>
            <a:pPr marL="285750" indent="-285750">
              <a:buFont typeface="Arial"/>
              <a:buChar char="•"/>
            </a:pPr>
            <a:r>
              <a:rPr lang="en-US" sz="1600" dirty="0">
                <a:solidFill>
                  <a:srgbClr val="000090"/>
                </a:solidFill>
              </a:rPr>
              <a:t>Ticket admin determine their ticket delivery options based on their preferences or the type of ticket a venue/team provides (physical, mobile, etc.). </a:t>
            </a:r>
          </a:p>
          <a:p>
            <a:pPr marL="285750" indent="-285750">
              <a:buFont typeface="Arial"/>
              <a:buChar char="•"/>
            </a:pPr>
            <a:r>
              <a:rPr lang="en-US" sz="1600" dirty="0">
                <a:solidFill>
                  <a:srgbClr val="000090"/>
                </a:solidFill>
              </a:rPr>
              <a:t>Concierge Live leverages “distribution centers” to provide delivery options to users when they are making a ticket request. </a:t>
            </a:r>
          </a:p>
          <a:p>
            <a:pPr marL="285750" indent="-285750">
              <a:buFont typeface="Arial"/>
              <a:buChar char="•"/>
            </a:pPr>
            <a:r>
              <a:rPr lang="en-US" sz="1600" dirty="0">
                <a:solidFill>
                  <a:srgbClr val="000090"/>
                </a:solidFill>
              </a:rPr>
              <a:t>Clients can have multiple distribution centers and each distribution center has its own delivery options.</a:t>
            </a:r>
          </a:p>
          <a:p>
            <a:pPr marL="285750" indent="-285750">
              <a:buFont typeface="Arial"/>
              <a:buChar char="•"/>
            </a:pPr>
            <a:r>
              <a:rPr lang="en-US" sz="1600" dirty="0">
                <a:solidFill>
                  <a:srgbClr val="000090"/>
                </a:solidFill>
              </a:rPr>
              <a:t>During the checkout process, in the delivery section, users select a delivery option and possibly view additional information about deliveries.</a:t>
            </a:r>
          </a:p>
          <a:p>
            <a:pPr marL="285750" indent="-285750">
              <a:buFont typeface="Arial"/>
              <a:buChar char="•"/>
            </a:pPr>
            <a:r>
              <a:rPr lang="en-US" sz="1600" dirty="0">
                <a:solidFill>
                  <a:srgbClr val="000090"/>
                </a:solidFill>
              </a:rPr>
              <a:t>A ticket’s distribution center is set in the configure section.  </a:t>
            </a:r>
          </a:p>
          <a:p>
            <a:pPr marL="285750" indent="-285750">
              <a:buFont typeface="Arial"/>
              <a:buChar char="•"/>
            </a:pPr>
            <a:r>
              <a:rPr lang="en-US" sz="1600" dirty="0">
                <a:solidFill>
                  <a:srgbClr val="000090"/>
                </a:solidFill>
              </a:rPr>
              <a:t>When your Concierge Live account is created, there are 3 default “distribution centers”: E-tickets, Mobile and Pick Up.</a:t>
            </a:r>
          </a:p>
          <a:p>
            <a:pPr marL="285750" indent="-285750">
              <a:buFont typeface="Arial"/>
              <a:buChar char="•"/>
            </a:pPr>
            <a:r>
              <a:rPr lang="en-US" sz="1600" dirty="0">
                <a:solidFill>
                  <a:srgbClr val="000090"/>
                </a:solidFill>
              </a:rPr>
              <a:t>To create a distribution center, click the “+ New” icon in the upper right-hand corner. </a:t>
            </a:r>
          </a:p>
          <a:p>
            <a:pPr marL="285750" indent="-285750">
              <a:buFont typeface="Arial"/>
              <a:buChar char="•"/>
            </a:pPr>
            <a:r>
              <a:rPr lang="en-US" sz="1600" dirty="0">
                <a:solidFill>
                  <a:srgbClr val="000090"/>
                </a:solidFill>
              </a:rPr>
              <a:t>To edit an existing distribution center, click the “cog” for the distribution center and then “Edit”.</a:t>
            </a:r>
          </a:p>
          <a:p>
            <a:pPr marL="285750" indent="-285750">
              <a:buFont typeface="Arial"/>
              <a:buChar char="•"/>
            </a:pPr>
            <a:r>
              <a:rPr lang="en-US" sz="1600" dirty="0">
                <a:solidFill>
                  <a:srgbClr val="000090"/>
                </a:solidFill>
              </a:rPr>
              <a:t>Note: You cannot a delete a distribution center if tickets are stored in the distribution center.</a:t>
            </a:r>
          </a:p>
        </p:txBody>
      </p:sp>
      <p:pic>
        <p:nvPicPr>
          <p:cNvPr id="9" name="Picture 8" descr="A screenshot of a cell phone&#10;&#10;Description automatically generated">
            <a:extLst>
              <a:ext uri="{FF2B5EF4-FFF2-40B4-BE49-F238E27FC236}">
                <a16:creationId xmlns:a16="http://schemas.microsoft.com/office/drawing/2014/main" id="{0EA7FEB4-177B-C647-AB4D-E66933F980EE}"/>
              </a:ext>
            </a:extLst>
          </p:cNvPr>
          <p:cNvPicPr>
            <a:picLocks noChangeAspect="1"/>
          </p:cNvPicPr>
          <p:nvPr/>
        </p:nvPicPr>
        <p:blipFill>
          <a:blip r:embed="rId3"/>
          <a:stretch>
            <a:fillRect/>
          </a:stretch>
        </p:blipFill>
        <p:spPr>
          <a:xfrm>
            <a:off x="249499" y="5031726"/>
            <a:ext cx="8686800" cy="1182502"/>
          </a:xfrm>
          <a:prstGeom prst="rect">
            <a:avLst/>
          </a:prstGeom>
        </p:spPr>
      </p:pic>
      <p:sp>
        <p:nvSpPr>
          <p:cNvPr id="11" name="Oval 10">
            <a:extLst>
              <a:ext uri="{FF2B5EF4-FFF2-40B4-BE49-F238E27FC236}">
                <a16:creationId xmlns:a16="http://schemas.microsoft.com/office/drawing/2014/main" id="{6403B077-D127-E441-8490-BC666BEDE12E}"/>
              </a:ext>
            </a:extLst>
          </p:cNvPr>
          <p:cNvSpPr/>
          <p:nvPr/>
        </p:nvSpPr>
        <p:spPr>
          <a:xfrm>
            <a:off x="8455231" y="5606462"/>
            <a:ext cx="392829" cy="428263"/>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4EE07E20-84A9-9541-B1CB-BF8D43DB4BE6}"/>
              </a:ext>
            </a:extLst>
          </p:cNvPr>
          <p:cNvSpPr/>
          <p:nvPr/>
        </p:nvSpPr>
        <p:spPr>
          <a:xfrm>
            <a:off x="8380071" y="5317255"/>
            <a:ext cx="556228" cy="411611"/>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8926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584775"/>
          </a:xfrm>
          <a:prstGeom prst="rect">
            <a:avLst/>
          </a:prstGeom>
          <a:noFill/>
        </p:spPr>
        <p:txBody>
          <a:bodyPr wrap="square" rtlCol="0">
            <a:spAutoFit/>
          </a:bodyPr>
          <a:lstStyle/>
          <a:p>
            <a:r>
              <a:rPr lang="en-US" sz="1600" dirty="0">
                <a:solidFill>
                  <a:srgbClr val="000090"/>
                </a:solidFill>
              </a:rPr>
              <a:t>For an existing distribution center edit the details as needed, or for a new distribution center enter the details, then click “Update” or “Save”. </a:t>
            </a:r>
          </a:p>
        </p:txBody>
      </p:sp>
      <p:pic>
        <p:nvPicPr>
          <p:cNvPr id="8" name="Picture 7" descr="A screenshot of a cell phone&#10;&#10;Description automatically generated">
            <a:extLst>
              <a:ext uri="{FF2B5EF4-FFF2-40B4-BE49-F238E27FC236}">
                <a16:creationId xmlns:a16="http://schemas.microsoft.com/office/drawing/2014/main" id="{1164FB5D-FF0C-954B-A21A-F71D5B7F991F}"/>
              </a:ext>
            </a:extLst>
          </p:cNvPr>
          <p:cNvPicPr>
            <a:picLocks noChangeAspect="1"/>
          </p:cNvPicPr>
          <p:nvPr/>
        </p:nvPicPr>
        <p:blipFill>
          <a:blip r:embed="rId3"/>
          <a:stretch>
            <a:fillRect/>
          </a:stretch>
        </p:blipFill>
        <p:spPr>
          <a:xfrm>
            <a:off x="774619" y="1431686"/>
            <a:ext cx="6667004" cy="5426314"/>
          </a:xfrm>
          <a:prstGeom prst="rect">
            <a:avLst/>
          </a:prstGeom>
        </p:spPr>
      </p:pic>
      <p:sp>
        <p:nvSpPr>
          <p:cNvPr id="11" name="Oval 10">
            <a:extLst>
              <a:ext uri="{FF2B5EF4-FFF2-40B4-BE49-F238E27FC236}">
                <a16:creationId xmlns:a16="http://schemas.microsoft.com/office/drawing/2014/main" id="{C61AEE7A-13BB-8440-9348-12A1EE4883D2}"/>
              </a:ext>
            </a:extLst>
          </p:cNvPr>
          <p:cNvSpPr/>
          <p:nvPr/>
        </p:nvSpPr>
        <p:spPr>
          <a:xfrm>
            <a:off x="2129416" y="6487610"/>
            <a:ext cx="879676" cy="370390"/>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01009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265860" y="1469106"/>
            <a:ext cx="2400300" cy="4031873"/>
          </a:xfrm>
          <a:prstGeom prst="rect">
            <a:avLst/>
          </a:prstGeom>
          <a:noFill/>
        </p:spPr>
        <p:txBody>
          <a:bodyPr wrap="square" rtlCol="0">
            <a:spAutoFit/>
          </a:bodyPr>
          <a:lstStyle/>
          <a:p>
            <a:r>
              <a:rPr lang="en-US" sz="1600" dirty="0">
                <a:solidFill>
                  <a:srgbClr val="000090"/>
                </a:solidFill>
              </a:rPr>
              <a:t>Ticket admin can edit:</a:t>
            </a:r>
          </a:p>
          <a:p>
            <a:pPr marL="285750" indent="-285750">
              <a:buFont typeface="Arial"/>
              <a:buChar char="•"/>
            </a:pPr>
            <a:r>
              <a:rPr lang="en-US" sz="1600" dirty="0">
                <a:solidFill>
                  <a:srgbClr val="000090"/>
                </a:solidFill>
              </a:rPr>
              <a:t>General details</a:t>
            </a:r>
          </a:p>
          <a:p>
            <a:pPr marL="285750" indent="-285750">
              <a:buFont typeface="Arial"/>
              <a:buChar char="•"/>
            </a:pPr>
            <a:r>
              <a:rPr lang="en-US" sz="1600" dirty="0">
                <a:solidFill>
                  <a:srgbClr val="000090"/>
                </a:solidFill>
              </a:rPr>
              <a:t>Access </a:t>
            </a:r>
          </a:p>
          <a:p>
            <a:pPr marL="285750" indent="-285750">
              <a:buFont typeface="Arial"/>
              <a:buChar char="•"/>
            </a:pPr>
            <a:r>
              <a:rPr lang="en-US" sz="1600" dirty="0">
                <a:solidFill>
                  <a:srgbClr val="000090"/>
                </a:solidFill>
              </a:rPr>
              <a:t>Public Choices</a:t>
            </a:r>
          </a:p>
          <a:p>
            <a:pPr marL="285750" indent="-285750">
              <a:buFont typeface="Arial"/>
              <a:buChar char="•"/>
            </a:pPr>
            <a:r>
              <a:rPr lang="en-US" sz="1600" dirty="0">
                <a:solidFill>
                  <a:srgbClr val="000090"/>
                </a:solidFill>
              </a:rPr>
              <a:t>Pickups</a:t>
            </a:r>
          </a:p>
          <a:p>
            <a:pPr marL="285750" indent="-285750">
              <a:buFont typeface="Arial"/>
              <a:buChar char="•"/>
            </a:pPr>
            <a:r>
              <a:rPr lang="en-US" sz="1600" dirty="0">
                <a:solidFill>
                  <a:srgbClr val="000090"/>
                </a:solidFill>
              </a:rPr>
              <a:t>FedEx</a:t>
            </a:r>
          </a:p>
          <a:p>
            <a:pPr marL="285750" indent="-285750">
              <a:buFont typeface="Arial"/>
              <a:buChar char="•"/>
            </a:pPr>
            <a:r>
              <a:rPr lang="en-US" sz="1600" dirty="0">
                <a:solidFill>
                  <a:srgbClr val="000090"/>
                </a:solidFill>
              </a:rPr>
              <a:t>UPS</a:t>
            </a:r>
          </a:p>
          <a:p>
            <a:pPr marL="285750" indent="-285750">
              <a:buFont typeface="Arial"/>
              <a:buChar char="•"/>
            </a:pPr>
            <a:r>
              <a:rPr lang="en-US" sz="1600" dirty="0">
                <a:solidFill>
                  <a:srgbClr val="000090"/>
                </a:solidFill>
              </a:rPr>
              <a:t>E-Ticket</a:t>
            </a:r>
          </a:p>
          <a:p>
            <a:pPr marL="285750" indent="-285750">
              <a:buFont typeface="Arial"/>
              <a:buChar char="•"/>
            </a:pPr>
            <a:r>
              <a:rPr lang="en-US" sz="1600" dirty="0">
                <a:solidFill>
                  <a:srgbClr val="000090"/>
                </a:solidFill>
              </a:rPr>
              <a:t>Mobile Ticket</a:t>
            </a:r>
          </a:p>
          <a:p>
            <a:pPr marL="285750" indent="-285750">
              <a:buFont typeface="Arial"/>
              <a:buChar char="•"/>
            </a:pPr>
            <a:r>
              <a:rPr lang="en-US" sz="1600" dirty="0">
                <a:solidFill>
                  <a:srgbClr val="000090"/>
                </a:solidFill>
              </a:rPr>
              <a:t>Courier</a:t>
            </a:r>
          </a:p>
          <a:p>
            <a:pPr marL="285750" indent="-285750">
              <a:buFont typeface="Arial"/>
              <a:buChar char="•"/>
            </a:pPr>
            <a:r>
              <a:rPr lang="en-US" sz="1600" dirty="0">
                <a:solidFill>
                  <a:srgbClr val="000090"/>
                </a:solidFill>
              </a:rPr>
              <a:t>Inter-office</a:t>
            </a:r>
          </a:p>
          <a:p>
            <a:pPr marL="285750" indent="-285750">
              <a:buFont typeface="Arial"/>
              <a:buChar char="•"/>
            </a:pPr>
            <a:r>
              <a:rPr lang="en-US" sz="1600" dirty="0">
                <a:solidFill>
                  <a:srgbClr val="000090"/>
                </a:solidFill>
              </a:rPr>
              <a:t>Batching/Setting</a:t>
            </a:r>
          </a:p>
          <a:p>
            <a:endParaRPr lang="en-US" sz="1600" dirty="0">
              <a:solidFill>
                <a:srgbClr val="000090"/>
              </a:solidFill>
            </a:endParaRPr>
          </a:p>
          <a:p>
            <a:r>
              <a:rPr lang="en-US" sz="1600" dirty="0">
                <a:solidFill>
                  <a:srgbClr val="000090"/>
                </a:solidFill>
              </a:rPr>
              <a:t>To edit details, click the section name at the top of the screen.</a:t>
            </a:r>
          </a:p>
        </p:txBody>
      </p:sp>
      <p:pic>
        <p:nvPicPr>
          <p:cNvPr id="5" name="Picture 4" descr="A screenshot of a cell phone&#10;&#10;Description automatically generated">
            <a:extLst>
              <a:ext uri="{FF2B5EF4-FFF2-40B4-BE49-F238E27FC236}">
                <a16:creationId xmlns:a16="http://schemas.microsoft.com/office/drawing/2014/main" id="{6D5579AC-9EA3-F549-BFDC-268394287133}"/>
              </a:ext>
            </a:extLst>
          </p:cNvPr>
          <p:cNvPicPr>
            <a:picLocks noChangeAspect="1"/>
          </p:cNvPicPr>
          <p:nvPr/>
        </p:nvPicPr>
        <p:blipFill>
          <a:blip r:embed="rId3"/>
          <a:stretch>
            <a:fillRect/>
          </a:stretch>
        </p:blipFill>
        <p:spPr>
          <a:xfrm>
            <a:off x="2666160" y="1469106"/>
            <a:ext cx="6183313" cy="5032635"/>
          </a:xfrm>
          <a:prstGeom prst="rect">
            <a:avLst/>
          </a:prstGeom>
        </p:spPr>
      </p:pic>
      <p:sp>
        <p:nvSpPr>
          <p:cNvPr id="6" name="Oval 5">
            <a:extLst>
              <a:ext uri="{FF2B5EF4-FFF2-40B4-BE49-F238E27FC236}">
                <a16:creationId xmlns:a16="http://schemas.microsoft.com/office/drawing/2014/main" id="{F925F258-F151-6049-91F7-A2C9826F96EF}"/>
              </a:ext>
            </a:extLst>
          </p:cNvPr>
          <p:cNvSpPr/>
          <p:nvPr/>
        </p:nvSpPr>
        <p:spPr>
          <a:xfrm>
            <a:off x="2814452" y="1721923"/>
            <a:ext cx="5759532" cy="629392"/>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01009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1815882"/>
          </a:xfrm>
          <a:prstGeom prst="rect">
            <a:avLst/>
          </a:prstGeom>
          <a:noFill/>
        </p:spPr>
        <p:txBody>
          <a:bodyPr wrap="square" rtlCol="0">
            <a:spAutoFit/>
          </a:bodyPr>
          <a:lstStyle/>
          <a:p>
            <a:r>
              <a:rPr lang="en-US" sz="1600" b="1" dirty="0">
                <a:solidFill>
                  <a:srgbClr val="000090"/>
                </a:solidFill>
              </a:rPr>
              <a:t>Access: </a:t>
            </a:r>
          </a:p>
          <a:p>
            <a:pPr marL="285750" indent="-285750">
              <a:buFont typeface="Arial"/>
              <a:buChar char="•"/>
            </a:pPr>
            <a:r>
              <a:rPr lang="en-US" sz="1600" dirty="0">
                <a:solidFill>
                  <a:srgbClr val="000090"/>
                </a:solidFill>
              </a:rPr>
              <a:t>Under the “Access” tab, users need to be given management rights to a distribution center in order to have a “Delivery” tab to process deliveries. </a:t>
            </a:r>
          </a:p>
          <a:p>
            <a:pPr marL="285750" indent="-285750">
              <a:buFont typeface="Arial"/>
              <a:buChar char="•"/>
            </a:pPr>
            <a:r>
              <a:rPr lang="en-US" sz="1600" dirty="0">
                <a:solidFill>
                  <a:srgbClr val="000090"/>
                </a:solidFill>
              </a:rPr>
              <a:t>If tickets are placed in a distribution center and no users are listed as managers for the center, then ticket deliveries may not be processed. </a:t>
            </a:r>
          </a:p>
          <a:p>
            <a:pPr marL="285750" indent="-285750">
              <a:buFont typeface="Arial"/>
              <a:buChar char="•"/>
            </a:pPr>
            <a:r>
              <a:rPr lang="en-US" sz="1600" dirty="0">
                <a:solidFill>
                  <a:srgbClr val="000090"/>
                </a:solidFill>
              </a:rPr>
              <a:t>Users can be added (through the “add a user” button) or deleted (through the trash can icon). Users must be registered to be added a a delivery admin.</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9878" y="2710566"/>
            <a:ext cx="8484244" cy="3471150"/>
          </a:xfrm>
          <a:prstGeom prst="rect">
            <a:avLst/>
          </a:prstGeom>
        </p:spPr>
      </p:pic>
      <p:sp>
        <p:nvSpPr>
          <p:cNvPr id="2" name="Oval 1">
            <a:extLst>
              <a:ext uri="{FF2B5EF4-FFF2-40B4-BE49-F238E27FC236}">
                <a16:creationId xmlns:a16="http://schemas.microsoft.com/office/drawing/2014/main" id="{B1D75FE4-F361-7044-9169-2DFFFFCF95ED}"/>
              </a:ext>
            </a:extLst>
          </p:cNvPr>
          <p:cNvSpPr/>
          <p:nvPr/>
        </p:nvSpPr>
        <p:spPr>
          <a:xfrm>
            <a:off x="243068" y="4942390"/>
            <a:ext cx="1111170" cy="497711"/>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93D88B7E-FB77-9E4D-AA8F-A4FCAE1A9677}"/>
              </a:ext>
            </a:extLst>
          </p:cNvPr>
          <p:cNvSpPr/>
          <p:nvPr/>
        </p:nvSpPr>
        <p:spPr>
          <a:xfrm>
            <a:off x="8506999" y="3567430"/>
            <a:ext cx="359601" cy="1757422"/>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01009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2062103"/>
          </a:xfrm>
          <a:prstGeom prst="rect">
            <a:avLst/>
          </a:prstGeom>
          <a:noFill/>
        </p:spPr>
        <p:txBody>
          <a:bodyPr wrap="square" rtlCol="0">
            <a:spAutoFit/>
          </a:bodyPr>
          <a:lstStyle/>
          <a:p>
            <a:r>
              <a:rPr lang="en-US" sz="1600" b="1" dirty="0">
                <a:solidFill>
                  <a:srgbClr val="000090"/>
                </a:solidFill>
              </a:rPr>
              <a:t>Public Choices: </a:t>
            </a:r>
          </a:p>
          <a:p>
            <a:pPr marL="285750" indent="-285750">
              <a:buFont typeface="Arial"/>
              <a:buChar char="•"/>
            </a:pPr>
            <a:r>
              <a:rPr lang="en-US" sz="1600" dirty="0">
                <a:solidFill>
                  <a:srgbClr val="000090"/>
                </a:solidFill>
              </a:rPr>
              <a:t>Under the Public Choices tab, ticket admin specify the delivery options a user sees.</a:t>
            </a:r>
          </a:p>
          <a:p>
            <a:pPr marL="285750" indent="-285750">
              <a:buFont typeface="Arial"/>
              <a:buChar char="•"/>
            </a:pPr>
            <a:r>
              <a:rPr lang="en-US" sz="1600" dirty="0">
                <a:solidFill>
                  <a:srgbClr val="000090"/>
                </a:solidFill>
              </a:rPr>
              <a:t>Public delivery options are available to users when making a request. Ticket admin can offer multiple delivery options.  </a:t>
            </a:r>
          </a:p>
          <a:p>
            <a:pPr marL="285750" indent="-285750">
              <a:buFont typeface="Arial"/>
              <a:buChar char="•"/>
            </a:pPr>
            <a:r>
              <a:rPr lang="en-US" sz="1600" b="1" u="sng" dirty="0">
                <a:solidFill>
                  <a:srgbClr val="000090"/>
                </a:solidFill>
              </a:rPr>
              <a:t>Physical, E-tickets and mobile should have their own distribution centers.</a:t>
            </a:r>
            <a:r>
              <a:rPr lang="en-US" sz="1600" dirty="0">
                <a:solidFill>
                  <a:srgbClr val="000090"/>
                </a:solidFill>
              </a:rPr>
              <a:t> They are different ticket types or formats and aren’t delivered the same way.</a:t>
            </a:r>
          </a:p>
          <a:p>
            <a:pPr marL="285750" indent="-285750">
              <a:buFont typeface="Arial"/>
              <a:buChar char="•"/>
            </a:pPr>
            <a:r>
              <a:rPr lang="en-US" sz="1600" dirty="0">
                <a:solidFill>
                  <a:srgbClr val="000090"/>
                </a:solidFill>
              </a:rPr>
              <a:t>If delivery options are not available when users are requesting tickets, the delivery will populate as “no preference” for the user in the Deliver tab once the tickets are assigned. </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91938" y="2908740"/>
            <a:ext cx="4606422" cy="3883743"/>
          </a:xfrm>
          <a:prstGeom prst="rect">
            <a:avLst/>
          </a:prstGeom>
        </p:spPr>
      </p:pic>
    </p:spTree>
    <p:extLst>
      <p:ext uri="{BB962C8B-B14F-4D97-AF65-F5344CB8AC3E}">
        <p14:creationId xmlns:p14="http://schemas.microsoft.com/office/powerpoint/2010/main" val="2801009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82300" y="618092"/>
            <a:ext cx="8229600" cy="2062103"/>
          </a:xfrm>
          <a:prstGeom prst="rect">
            <a:avLst/>
          </a:prstGeom>
          <a:noFill/>
        </p:spPr>
        <p:txBody>
          <a:bodyPr wrap="square" rtlCol="0">
            <a:spAutoFit/>
          </a:bodyPr>
          <a:lstStyle/>
          <a:p>
            <a:r>
              <a:rPr lang="en-US" sz="1600" b="1" dirty="0">
                <a:solidFill>
                  <a:srgbClr val="000090"/>
                </a:solidFill>
              </a:rPr>
              <a:t>Public Choices: </a:t>
            </a:r>
          </a:p>
          <a:p>
            <a:pPr marL="285750" indent="-285750">
              <a:buFont typeface="Arial"/>
              <a:buChar char="•"/>
            </a:pPr>
            <a:r>
              <a:rPr lang="en-US" sz="1600" dirty="0">
                <a:solidFill>
                  <a:srgbClr val="000090"/>
                </a:solidFill>
              </a:rPr>
              <a:t>When ticket admin want to edit or add delivery methods, ticket admin specify ”public” delivery:</a:t>
            </a:r>
          </a:p>
          <a:p>
            <a:pPr marL="742950" lvl="1" indent="-285750">
              <a:buFont typeface="Arial"/>
              <a:buChar char="•"/>
            </a:pPr>
            <a:r>
              <a:rPr lang="en-US" sz="1600" u="sng" dirty="0">
                <a:solidFill>
                  <a:srgbClr val="000090"/>
                </a:solidFill>
              </a:rPr>
              <a:t>Kind</a:t>
            </a:r>
            <a:r>
              <a:rPr lang="en-US" sz="1600" dirty="0">
                <a:solidFill>
                  <a:srgbClr val="000090"/>
                </a:solidFill>
              </a:rPr>
              <a:t>: Select “ship”, “pickup”, “will call”, or “other”. </a:t>
            </a:r>
          </a:p>
          <a:p>
            <a:pPr marL="742950" lvl="1" indent="-285750">
              <a:buFont typeface="Arial"/>
              <a:buChar char="•"/>
            </a:pPr>
            <a:r>
              <a:rPr lang="en-US" sz="1600" u="sng" dirty="0">
                <a:solidFill>
                  <a:srgbClr val="000090"/>
                </a:solidFill>
              </a:rPr>
              <a:t>Name</a:t>
            </a:r>
            <a:r>
              <a:rPr lang="en-US" sz="1600" dirty="0">
                <a:solidFill>
                  <a:srgbClr val="000090"/>
                </a:solidFill>
              </a:rPr>
              <a:t>: Enter the delivery name (UPS, Interoffice, Pickup, etc.). </a:t>
            </a:r>
          </a:p>
          <a:p>
            <a:pPr marL="742950" lvl="1" indent="-285750">
              <a:buFont typeface="Arial"/>
              <a:buChar char="•"/>
            </a:pPr>
            <a:r>
              <a:rPr lang="en-US" sz="1600" u="sng" dirty="0">
                <a:solidFill>
                  <a:srgbClr val="000090"/>
                </a:solidFill>
              </a:rPr>
              <a:t>Cost</a:t>
            </a:r>
            <a:r>
              <a:rPr lang="en-US" sz="1600" dirty="0">
                <a:solidFill>
                  <a:srgbClr val="000090"/>
                </a:solidFill>
              </a:rPr>
              <a:t>: Leave as $0.00 unless you charge internally for ticket delivery .</a:t>
            </a:r>
          </a:p>
          <a:p>
            <a:pPr marL="742950" lvl="1" indent="-285750">
              <a:buFont typeface="Arial"/>
              <a:buChar char="•"/>
            </a:pPr>
            <a:r>
              <a:rPr lang="en-US" sz="1600" u="sng" dirty="0">
                <a:solidFill>
                  <a:srgbClr val="000090"/>
                </a:solidFill>
              </a:rPr>
              <a:t>Estimated Speed</a:t>
            </a:r>
            <a:r>
              <a:rPr lang="en-US" sz="1600" dirty="0">
                <a:solidFill>
                  <a:srgbClr val="000090"/>
                </a:solidFill>
              </a:rPr>
              <a:t>: Leave as “not applicable”.</a:t>
            </a:r>
          </a:p>
          <a:p>
            <a:pPr marL="742950" lvl="1" indent="-285750">
              <a:buFont typeface="Arial"/>
              <a:buChar char="•"/>
            </a:pPr>
            <a:r>
              <a:rPr lang="en-US" sz="1600" u="sng" dirty="0">
                <a:solidFill>
                  <a:srgbClr val="000090"/>
                </a:solidFill>
              </a:rPr>
              <a:t>Enabled</a:t>
            </a:r>
            <a:r>
              <a:rPr lang="en-US" sz="1600" dirty="0">
                <a:solidFill>
                  <a:srgbClr val="000090"/>
                </a:solidFill>
              </a:rPr>
              <a:t>: Be sure “Enabled” is checked, then click “Save delivery methods”.</a:t>
            </a:r>
          </a:p>
        </p:txBody>
      </p:sp>
      <p:pic>
        <p:nvPicPr>
          <p:cNvPr id="7" name="Picture 6" descr="A screenshot of a cell phone&#10;&#10;Description automatically generated">
            <a:extLst>
              <a:ext uri="{FF2B5EF4-FFF2-40B4-BE49-F238E27FC236}">
                <a16:creationId xmlns:a16="http://schemas.microsoft.com/office/drawing/2014/main" id="{AA55BBC1-DECD-424A-B288-029798A5877C}"/>
              </a:ext>
            </a:extLst>
          </p:cNvPr>
          <p:cNvPicPr>
            <a:picLocks noChangeAspect="1"/>
          </p:cNvPicPr>
          <p:nvPr/>
        </p:nvPicPr>
        <p:blipFill>
          <a:blip r:embed="rId3"/>
          <a:stretch>
            <a:fillRect/>
          </a:stretch>
        </p:blipFill>
        <p:spPr>
          <a:xfrm>
            <a:off x="1579847" y="3212741"/>
            <a:ext cx="6234506" cy="3664584"/>
          </a:xfrm>
          <a:prstGeom prst="rect">
            <a:avLst/>
          </a:prstGeom>
        </p:spPr>
      </p:pic>
      <p:sp>
        <p:nvSpPr>
          <p:cNvPr id="8" name="Oval 7">
            <a:extLst>
              <a:ext uri="{FF2B5EF4-FFF2-40B4-BE49-F238E27FC236}">
                <a16:creationId xmlns:a16="http://schemas.microsoft.com/office/drawing/2014/main" id="{F7C85E4D-B4EE-704C-8910-0B765BD0193C}"/>
              </a:ext>
            </a:extLst>
          </p:cNvPr>
          <p:cNvSpPr/>
          <p:nvPr/>
        </p:nvSpPr>
        <p:spPr>
          <a:xfrm>
            <a:off x="2612573" y="5533217"/>
            <a:ext cx="451262" cy="213755"/>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A169836E-0ACF-AB4E-95C4-7262FD024138}"/>
              </a:ext>
            </a:extLst>
          </p:cNvPr>
          <p:cNvSpPr/>
          <p:nvPr/>
        </p:nvSpPr>
        <p:spPr>
          <a:xfrm>
            <a:off x="2600697" y="4985196"/>
            <a:ext cx="451262" cy="213755"/>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063C8CEA-39A8-F746-BAA5-347E0FF159CE}"/>
              </a:ext>
            </a:extLst>
          </p:cNvPr>
          <p:cNvSpPr/>
          <p:nvPr/>
        </p:nvSpPr>
        <p:spPr>
          <a:xfrm>
            <a:off x="2565071" y="5281318"/>
            <a:ext cx="451262" cy="213755"/>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94D5094F-7A06-2F4D-B59F-A0A249466347}"/>
              </a:ext>
            </a:extLst>
          </p:cNvPr>
          <p:cNvSpPr/>
          <p:nvPr/>
        </p:nvSpPr>
        <p:spPr>
          <a:xfrm>
            <a:off x="2086099" y="5859163"/>
            <a:ext cx="1029196" cy="213755"/>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A20F3722-A244-5945-8595-BD1E13D34F49}"/>
              </a:ext>
            </a:extLst>
          </p:cNvPr>
          <p:cNvSpPr/>
          <p:nvPr/>
        </p:nvSpPr>
        <p:spPr>
          <a:xfrm flipV="1">
            <a:off x="1720932" y="6004958"/>
            <a:ext cx="784762" cy="472563"/>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47029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2554545"/>
          </a:xfrm>
          <a:prstGeom prst="rect">
            <a:avLst/>
          </a:prstGeom>
          <a:noFill/>
        </p:spPr>
        <p:txBody>
          <a:bodyPr wrap="square" rtlCol="0">
            <a:spAutoFit/>
          </a:bodyPr>
          <a:lstStyle/>
          <a:p>
            <a:r>
              <a:rPr lang="en-US" sz="1600" b="1" dirty="0">
                <a:solidFill>
                  <a:srgbClr val="000090"/>
                </a:solidFill>
              </a:rPr>
              <a:t>Public Choices:</a:t>
            </a:r>
            <a:endParaRPr lang="en-US" sz="1600" dirty="0">
              <a:solidFill>
                <a:srgbClr val="000090"/>
              </a:solidFill>
            </a:endParaRPr>
          </a:p>
          <a:p>
            <a:pPr marL="285750" indent="-285750">
              <a:buFont typeface="Arial" charset="0"/>
              <a:buChar char="•"/>
            </a:pPr>
            <a:r>
              <a:rPr lang="en-US" sz="1600" dirty="0">
                <a:solidFill>
                  <a:srgbClr val="000090"/>
                </a:solidFill>
              </a:rPr>
              <a:t>It’s common for physical tickets to have multiple public delivery options (Pickup, UPS, Interoffice) on a single distribution center. Keep in mind, the delivery option a user selects when requesting tickets may not be the delivery method for the tickets. </a:t>
            </a:r>
          </a:p>
          <a:p>
            <a:pPr marL="285750" indent="-285750">
              <a:buFont typeface="Arial" charset="0"/>
              <a:buChar char="•"/>
            </a:pPr>
            <a:r>
              <a:rPr lang="en-US" sz="1600" dirty="0">
                <a:solidFill>
                  <a:srgbClr val="000090"/>
                </a:solidFill>
              </a:rPr>
              <a:t>If you offer multiple delivery options for physical tickets, we recommend changing the distribution center name from “Pickup” to “Physical Tickets” and update the public choses. </a:t>
            </a:r>
          </a:p>
          <a:p>
            <a:pPr marL="285750" indent="-285750">
              <a:buFont typeface="Arial" charset="0"/>
              <a:buChar char="•"/>
            </a:pPr>
            <a:r>
              <a:rPr lang="en-US" sz="1600" dirty="0">
                <a:solidFill>
                  <a:srgbClr val="000090"/>
                </a:solidFill>
              </a:rPr>
              <a:t>A ticket admin determines the actual delivery method. For example, someone on you’re a different floor in your building requests UPS over pickup. When a delivery admin processes the delivery, they can process the delivery as a pickup. </a:t>
            </a:r>
          </a:p>
          <a:p>
            <a:pPr marL="742950" lvl="1" indent="-285750">
              <a:buFont typeface="Arial" charset="0"/>
              <a:buChar char="•"/>
            </a:pPr>
            <a:endParaRPr lang="en-US" sz="1600" dirty="0">
              <a:solidFill>
                <a:srgbClr val="000090"/>
              </a:solidFill>
            </a:endParaRPr>
          </a:p>
        </p:txBody>
      </p:sp>
      <p:pic>
        <p:nvPicPr>
          <p:cNvPr id="6" name="Picture 5" descr="A screenshot of a cell phone&#10;&#10;Description automatically generated">
            <a:extLst>
              <a:ext uri="{FF2B5EF4-FFF2-40B4-BE49-F238E27FC236}">
                <a16:creationId xmlns:a16="http://schemas.microsoft.com/office/drawing/2014/main" id="{210C907D-51CA-7E4F-B72E-23158AE078D4}"/>
              </a:ext>
            </a:extLst>
          </p:cNvPr>
          <p:cNvPicPr>
            <a:picLocks noChangeAspect="1"/>
          </p:cNvPicPr>
          <p:nvPr/>
        </p:nvPicPr>
        <p:blipFill>
          <a:blip r:embed="rId3"/>
          <a:stretch>
            <a:fillRect/>
          </a:stretch>
        </p:blipFill>
        <p:spPr>
          <a:xfrm>
            <a:off x="1365662" y="3669301"/>
            <a:ext cx="7535241" cy="2948224"/>
          </a:xfrm>
          <a:prstGeom prst="rect">
            <a:avLst/>
          </a:prstGeom>
        </p:spPr>
      </p:pic>
    </p:spTree>
    <p:extLst>
      <p:ext uri="{BB962C8B-B14F-4D97-AF65-F5344CB8AC3E}">
        <p14:creationId xmlns:p14="http://schemas.microsoft.com/office/powerpoint/2010/main" val="42418204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680</TotalTime>
  <Words>1331</Words>
  <Application>Microsoft Macintosh PowerPoint</Application>
  <PresentationFormat>On-screen Show (4:3)</PresentationFormat>
  <Paragraphs>108</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Distribution Centers</vt:lpstr>
      <vt:lpstr>Distribution Centers</vt:lpstr>
      <vt:lpstr>Distribution Centers</vt:lpstr>
      <vt:lpstr>Distribution Centers</vt:lpstr>
      <vt:lpstr>Distribution Centers</vt:lpstr>
      <vt:lpstr>Distribution Centers</vt:lpstr>
      <vt:lpstr>Distribution Centers</vt:lpstr>
      <vt:lpstr>Distribution Centers</vt:lpstr>
      <vt:lpstr>Distribution Centers</vt:lpstr>
      <vt:lpstr>Distribution Centers</vt:lpstr>
      <vt:lpstr>Distribution Centers</vt:lpstr>
      <vt:lpstr>Distribution Centers</vt:lpstr>
      <vt:lpstr>Distribution Centers</vt:lpstr>
      <vt:lpstr>Distribution Centers</vt:lpstr>
      <vt:lpstr>Distribution Centers</vt:lpstr>
      <vt:lpstr>Distribution Centers</vt:lpstr>
    </vt:vector>
  </TitlesOfParts>
  <Company>Concierge Live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Adding Inventory – Figure 1 &amp; 2 </dc:title>
  <dc:creator>Hannah Wilcher</dc:creator>
  <cp:lastModifiedBy>Alec Coughlin</cp:lastModifiedBy>
  <cp:revision>101</cp:revision>
  <cp:lastPrinted>2013-07-11T18:36:11Z</cp:lastPrinted>
  <dcterms:created xsi:type="dcterms:W3CDTF">2013-07-11T18:15:39Z</dcterms:created>
  <dcterms:modified xsi:type="dcterms:W3CDTF">2020-04-03T16:55:47Z</dcterms:modified>
</cp:coreProperties>
</file>