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handoutMasterIdLst>
    <p:handoutMasterId r:id="rId10"/>
  </p:handoutMasterIdLst>
  <p:sldIdLst>
    <p:sldId id="268" r:id="rId2"/>
    <p:sldId id="267" r:id="rId3"/>
    <p:sldId id="264" r:id="rId4"/>
    <p:sldId id="269" r:id="rId5"/>
    <p:sldId id="270" r:id="rId6"/>
    <p:sldId id="27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00009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9"/>
    <p:restoredTop sz="94830"/>
  </p:normalViewPr>
  <p:slideViewPr>
    <p:cSldViewPr snapToGrid="0" snapToObjects="1">
      <p:cViewPr varScale="1">
        <p:scale>
          <a:sx n="121" d="100"/>
          <a:sy n="121" d="100"/>
        </p:scale>
        <p:origin x="164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CE9343-EF4F-C94F-9393-94C9CDC14E3E}" type="datetimeFigureOut">
              <a:rPr lang="en-US" smtClean="0"/>
              <a:t>5/26/20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13AED3-AC17-C548-9734-FE84E578BA56}" type="slidenum">
              <a:rPr lang="en-US" smtClean="0"/>
              <a:t>‹#›</a:t>
            </a:fld>
            <a:endParaRPr lang="en-US"/>
          </a:p>
        </p:txBody>
      </p:sp>
    </p:spTree>
    <p:extLst>
      <p:ext uri="{BB962C8B-B14F-4D97-AF65-F5344CB8AC3E}">
        <p14:creationId xmlns:p14="http://schemas.microsoft.com/office/powerpoint/2010/main" val="41422284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50C3CA-3487-154C-8194-870561357E19}" type="datetimeFigureOut">
              <a:rPr lang="en-US" smtClean="0"/>
              <a:t>5/26/20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C169E4-0CD4-664E-B066-9D7F8817BA39}" type="slidenum">
              <a:rPr lang="en-US" smtClean="0"/>
              <a:t>‹#›</a:t>
            </a:fld>
            <a:endParaRPr lang="en-US"/>
          </a:p>
        </p:txBody>
      </p:sp>
    </p:spTree>
    <p:extLst>
      <p:ext uri="{BB962C8B-B14F-4D97-AF65-F5344CB8AC3E}">
        <p14:creationId xmlns:p14="http://schemas.microsoft.com/office/powerpoint/2010/main" val="314035884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a:t>
            </a:fld>
            <a:endParaRPr lang="en-US"/>
          </a:p>
        </p:txBody>
      </p:sp>
    </p:spTree>
    <p:extLst>
      <p:ext uri="{BB962C8B-B14F-4D97-AF65-F5344CB8AC3E}">
        <p14:creationId xmlns:p14="http://schemas.microsoft.com/office/powerpoint/2010/main" val="439940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2</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3</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4</a:t>
            </a:fld>
            <a:endParaRPr lang="en-US"/>
          </a:p>
        </p:txBody>
      </p:sp>
    </p:spTree>
    <p:extLst>
      <p:ext uri="{BB962C8B-B14F-4D97-AF65-F5344CB8AC3E}">
        <p14:creationId xmlns:p14="http://schemas.microsoft.com/office/powerpoint/2010/main" val="694943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5</a:t>
            </a:fld>
            <a:endParaRPr lang="en-US"/>
          </a:p>
        </p:txBody>
      </p:sp>
    </p:spTree>
    <p:extLst>
      <p:ext uri="{BB962C8B-B14F-4D97-AF65-F5344CB8AC3E}">
        <p14:creationId xmlns:p14="http://schemas.microsoft.com/office/powerpoint/2010/main" val="434876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6</a:t>
            </a:fld>
            <a:endParaRPr lang="en-US"/>
          </a:p>
        </p:txBody>
      </p:sp>
    </p:spTree>
    <p:extLst>
      <p:ext uri="{BB962C8B-B14F-4D97-AF65-F5344CB8AC3E}">
        <p14:creationId xmlns:p14="http://schemas.microsoft.com/office/powerpoint/2010/main" val="738306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7</a:t>
            </a:fld>
            <a:endParaRPr lang="en-US"/>
          </a:p>
        </p:txBody>
      </p:sp>
    </p:spTree>
    <p:extLst>
      <p:ext uri="{BB962C8B-B14F-4D97-AF65-F5344CB8AC3E}">
        <p14:creationId xmlns:p14="http://schemas.microsoft.com/office/powerpoint/2010/main" val="1601005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C1CEBA-DABE-5142-A0B8-F0B070516415}"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2134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5FBFEC-EFD2-364C-AAA6-667D5B7CCA90}"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74228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11CEB4-2E6F-EA4B-AB80-A1E0588628A5}"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298994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CD5EDA-52F2-BA4B-A589-D5B143726618}"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6688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3010EE-7F9A-914B-B0FE-F785F963ECFC}"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738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DA47BD3-6C07-9C4B-9915-94D7DADADC49}" type="datetime1">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89669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7817777-93CC-0342-957A-4C2F82709097}" type="datetime1">
              <a:rPr lang="en-US" smtClean="0"/>
              <a:t>5/26/20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315084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6DE9538-5E94-8B49-B45D-43063D6DC0F6}" type="datetime1">
              <a:rPr lang="en-US" smtClean="0"/>
              <a:t>5/26/20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0524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753EB9-455D-8440-9583-C7655D34A5C8}" type="datetime1">
              <a:rPr lang="en-US" smtClean="0"/>
              <a:t>5/26/20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62721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0BCE9D-0B13-8B48-B35B-5B00FE5747F6}" type="datetime1">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12621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B4F691-67DD-0648-A2D9-A94F04223B8D}" type="datetime1">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95841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BE597-A2A2-FD4E-88B1-7BBE605EFA67}" type="datetime1">
              <a:rPr lang="en-US" smtClean="0"/>
              <a:t>5/26/20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76F1F-F32F-F74B-8A18-41FB91E2F4E6}" type="slidenum">
              <a:rPr lang="en-US" smtClean="0"/>
              <a:t>‹#›</a:t>
            </a:fld>
            <a:endParaRPr lang="en-US"/>
          </a:p>
        </p:txBody>
      </p:sp>
    </p:spTree>
    <p:extLst>
      <p:ext uri="{BB962C8B-B14F-4D97-AF65-F5344CB8AC3E}">
        <p14:creationId xmlns:p14="http://schemas.microsoft.com/office/powerpoint/2010/main" val="2114479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E-tickets</a:t>
            </a:r>
          </a:p>
        </p:txBody>
      </p:sp>
      <p:sp>
        <p:nvSpPr>
          <p:cNvPr id="10" name="TextBox 9"/>
          <p:cNvSpPr txBox="1"/>
          <p:nvPr/>
        </p:nvSpPr>
        <p:spPr>
          <a:xfrm>
            <a:off x="561931" y="669610"/>
            <a:ext cx="7979400"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000090"/>
                </a:solidFill>
              </a:rPr>
              <a:t>The first step to using e-tickets is to create a distribution center that supports e-tickets. This is done through the Setup section.</a:t>
            </a:r>
          </a:p>
          <a:p>
            <a:endParaRPr lang="en-US" sz="1600" b="1" dirty="0">
              <a:solidFill>
                <a:srgbClr val="000090"/>
              </a:solidFill>
            </a:endParaRPr>
          </a:p>
          <a:p>
            <a:endParaRPr lang="en-US" sz="1600" dirty="0">
              <a:solidFill>
                <a:srgbClr val="000090"/>
              </a:solidFill>
            </a:endParaRPr>
          </a:p>
        </p:txBody>
      </p:sp>
      <p:sp>
        <p:nvSpPr>
          <p:cNvPr id="3" name="Slide Number Placeholder 2"/>
          <p:cNvSpPr>
            <a:spLocks noGrp="1"/>
          </p:cNvSpPr>
          <p:nvPr>
            <p:ph type="sldNum" sz="quarter" idx="12"/>
          </p:nvPr>
        </p:nvSpPr>
        <p:spPr/>
        <p:txBody>
          <a:bodyPr/>
          <a:lstStyle/>
          <a:p>
            <a:fld id="{10D76F1F-F32F-F74B-8A18-41FB91E2F4E6}" type="slidenum">
              <a:rPr lang="en-US" smtClean="0"/>
              <a:t>1</a:t>
            </a:fld>
            <a:endParaRPr lang="en-US"/>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5923" y="1349763"/>
            <a:ext cx="7511415" cy="3896192"/>
          </a:xfrm>
          <a:prstGeom prst="rect">
            <a:avLst/>
          </a:prstGeom>
        </p:spPr>
      </p:pic>
      <p:sp>
        <p:nvSpPr>
          <p:cNvPr id="6" name="TextBox 5"/>
          <p:cNvSpPr txBox="1"/>
          <p:nvPr/>
        </p:nvSpPr>
        <p:spPr>
          <a:xfrm>
            <a:off x="468146" y="5215475"/>
            <a:ext cx="7979400" cy="1323439"/>
          </a:xfrm>
          <a:prstGeom prst="rect">
            <a:avLst/>
          </a:prstGeom>
          <a:noFill/>
        </p:spPr>
        <p:txBody>
          <a:bodyPr wrap="square" rtlCol="0">
            <a:spAutoFit/>
          </a:bodyPr>
          <a:lstStyle/>
          <a:p>
            <a:pPr marL="285750" indent="-285750">
              <a:buFont typeface="Arial" charset="0"/>
              <a:buChar char="•"/>
            </a:pPr>
            <a:r>
              <a:rPr lang="en-US" sz="1600" dirty="0">
                <a:solidFill>
                  <a:srgbClr val="000090"/>
                </a:solidFill>
              </a:rPr>
              <a:t>For the delivery process, ticket admin can have tickets sent to requestors immediately upon ticket assignment/approvals or set a timeframe which will automatically deliver the tickets X days before the event. If you set a timeframe for delivery, this information will appear in the delivery step when a user is checking out during the request process. </a:t>
            </a:r>
          </a:p>
          <a:p>
            <a:pPr marL="285750" indent="-285750">
              <a:buFont typeface="Arial" charset="0"/>
              <a:buChar char="•"/>
            </a:pPr>
            <a:r>
              <a:rPr lang="en-US" sz="1600" dirty="0">
                <a:solidFill>
                  <a:srgbClr val="000090"/>
                </a:solidFill>
              </a:rPr>
              <a:t>Any instructions will be included in the email sent to the user when a delivery is processed.</a:t>
            </a:r>
          </a:p>
        </p:txBody>
      </p:sp>
      <p:sp>
        <p:nvSpPr>
          <p:cNvPr id="5" name="Oval 4">
            <a:extLst>
              <a:ext uri="{FF2B5EF4-FFF2-40B4-BE49-F238E27FC236}">
                <a16:creationId xmlns:a16="http://schemas.microsoft.com/office/drawing/2014/main" id="{69BE385A-F916-AB45-9147-D9C851D07E33}"/>
              </a:ext>
            </a:extLst>
          </p:cNvPr>
          <p:cNvSpPr/>
          <p:nvPr/>
        </p:nvSpPr>
        <p:spPr>
          <a:xfrm>
            <a:off x="7006442" y="1373513"/>
            <a:ext cx="760020" cy="39706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6138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E-tickets</a:t>
            </a:r>
          </a:p>
        </p:txBody>
      </p:sp>
      <p:sp>
        <p:nvSpPr>
          <p:cNvPr id="10" name="TextBox 9"/>
          <p:cNvSpPr txBox="1"/>
          <p:nvPr/>
        </p:nvSpPr>
        <p:spPr>
          <a:xfrm>
            <a:off x="561931" y="669610"/>
            <a:ext cx="7979400" cy="3785652"/>
          </a:xfrm>
          <a:prstGeom prst="rect">
            <a:avLst/>
          </a:prstGeom>
          <a:noFill/>
        </p:spPr>
        <p:txBody>
          <a:bodyPr wrap="square" rtlCol="0">
            <a:spAutoFit/>
          </a:bodyPr>
          <a:lstStyle/>
          <a:p>
            <a:r>
              <a:rPr lang="en-US" sz="1600" dirty="0">
                <a:solidFill>
                  <a:srgbClr val="000090"/>
                </a:solidFill>
              </a:rPr>
              <a:t>Tickets must be downloaded from the primary ticketing company and loaded into Concierge Live. Once you have downloaded the e-tickets, there are two primary options for loading them into Concierge Live:</a:t>
            </a:r>
          </a:p>
          <a:p>
            <a:endParaRPr lang="en-US" sz="1600" dirty="0">
              <a:solidFill>
                <a:srgbClr val="000090"/>
              </a:solidFill>
            </a:endParaRPr>
          </a:p>
          <a:p>
            <a:pPr marL="342900" indent="-342900">
              <a:buAutoNum type="arabicPeriod"/>
            </a:pPr>
            <a:r>
              <a:rPr lang="en-US" sz="1600" dirty="0">
                <a:solidFill>
                  <a:srgbClr val="000090"/>
                </a:solidFill>
              </a:rPr>
              <a:t>Individual Events – via the configure option for the tickets. </a:t>
            </a:r>
          </a:p>
          <a:p>
            <a:pPr marL="342900" indent="-342900">
              <a:buAutoNum type="arabicPeriod"/>
            </a:pPr>
            <a:r>
              <a:rPr lang="en-US" sz="1600" dirty="0">
                <a:solidFill>
                  <a:srgbClr val="000090"/>
                </a:solidFill>
              </a:rPr>
              <a:t>Mass importing – this can be done through mass configure options. </a:t>
            </a:r>
          </a:p>
          <a:p>
            <a:pPr marL="342900" indent="-342900">
              <a:buAutoNum type="arabicPeriod"/>
            </a:pPr>
            <a:endParaRPr lang="en-US" sz="1600" b="1" dirty="0">
              <a:solidFill>
                <a:srgbClr val="000090"/>
              </a:solidFill>
            </a:endParaRPr>
          </a:p>
          <a:p>
            <a:r>
              <a:rPr lang="en-US" sz="1600" dirty="0">
                <a:solidFill>
                  <a:srgbClr val="000090"/>
                </a:solidFill>
              </a:rPr>
              <a:t>In either case, when loading in e-tickets:</a:t>
            </a:r>
          </a:p>
          <a:p>
            <a:pPr marL="285750" indent="-285750">
              <a:buFont typeface="Arial" charset="0"/>
              <a:buChar char="•"/>
            </a:pPr>
            <a:r>
              <a:rPr lang="en-US" sz="1600" dirty="0">
                <a:solidFill>
                  <a:srgbClr val="000090"/>
                </a:solidFill>
              </a:rPr>
              <a:t>Depending on the ticket file size, you may be limited to loading a few games at a time (weekly, monthly, etc.) due to time out issues.</a:t>
            </a:r>
          </a:p>
          <a:p>
            <a:pPr marL="285750" indent="-285750">
              <a:buFont typeface="Arial" charset="0"/>
              <a:buChar char="•"/>
            </a:pPr>
            <a:r>
              <a:rPr lang="en-US" sz="1600" dirty="0">
                <a:solidFill>
                  <a:srgbClr val="000090"/>
                </a:solidFill>
              </a:rPr>
              <a:t>When uploading electronic tickets, you will receive an error message if the selected ticket counts and PDF page counts don’t match.</a:t>
            </a:r>
          </a:p>
          <a:p>
            <a:pPr marL="285750" indent="-285750">
              <a:buFont typeface="Arial" charset="0"/>
              <a:buChar char="•"/>
            </a:pPr>
            <a:r>
              <a:rPr lang="en-US" sz="1600" dirty="0">
                <a:solidFill>
                  <a:srgbClr val="000090"/>
                </a:solidFill>
              </a:rPr>
              <a:t>When uploading tickets to multiple events, the e-ticket PDF will be uploaded based on the file and the events/tickets you select. </a:t>
            </a:r>
            <a:r>
              <a:rPr lang="en-US" sz="1600" u="sng" dirty="0">
                <a:solidFill>
                  <a:srgbClr val="000090"/>
                </a:solidFill>
              </a:rPr>
              <a:t>Be sure your file is in the same sequence as the tickets you are applying them too (i.e. be sure you select the correct games).</a:t>
            </a:r>
          </a:p>
        </p:txBody>
      </p:sp>
      <p:sp>
        <p:nvSpPr>
          <p:cNvPr id="3" name="Slide Number Placeholder 2"/>
          <p:cNvSpPr>
            <a:spLocks noGrp="1"/>
          </p:cNvSpPr>
          <p:nvPr>
            <p:ph type="sldNum" sz="quarter" idx="12"/>
          </p:nvPr>
        </p:nvSpPr>
        <p:spPr/>
        <p:txBody>
          <a:bodyPr/>
          <a:lstStyle/>
          <a:p>
            <a:fld id="{10D76F1F-F32F-F74B-8A18-41FB91E2F4E6}" type="slidenum">
              <a:rPr lang="en-US" smtClean="0"/>
              <a:t>2</a:t>
            </a:fld>
            <a:endParaRPr lang="en-US"/>
          </a:p>
        </p:txBody>
      </p:sp>
    </p:spTree>
    <p:extLst>
      <p:ext uri="{BB962C8B-B14F-4D97-AF65-F5344CB8AC3E}">
        <p14:creationId xmlns:p14="http://schemas.microsoft.com/office/powerpoint/2010/main" val="3822222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5"/>
            <a:ext cx="8229600" cy="568405"/>
          </a:xfrm>
        </p:spPr>
        <p:txBody>
          <a:bodyPr>
            <a:noAutofit/>
          </a:bodyPr>
          <a:lstStyle/>
          <a:p>
            <a:r>
              <a:rPr lang="en-US" sz="2800" b="1" dirty="0">
                <a:solidFill>
                  <a:srgbClr val="000090"/>
                </a:solidFill>
              </a:rPr>
              <a:t>E-tickets</a:t>
            </a:r>
            <a:endParaRPr lang="en-US" sz="1800" b="1" dirty="0">
              <a:solidFill>
                <a:srgbClr val="000090"/>
              </a:solidFill>
            </a:endParaRPr>
          </a:p>
        </p:txBody>
      </p:sp>
      <p:sp>
        <p:nvSpPr>
          <p:cNvPr id="10" name="TextBox 9"/>
          <p:cNvSpPr txBox="1"/>
          <p:nvPr/>
        </p:nvSpPr>
        <p:spPr>
          <a:xfrm>
            <a:off x="561931" y="669610"/>
            <a:ext cx="7979400" cy="1569660"/>
          </a:xfrm>
          <a:prstGeom prst="rect">
            <a:avLst/>
          </a:prstGeom>
          <a:noFill/>
        </p:spPr>
        <p:txBody>
          <a:bodyPr wrap="square" rtlCol="0">
            <a:spAutoFit/>
          </a:bodyPr>
          <a:lstStyle/>
          <a:p>
            <a:pPr marL="285750" indent="-285750">
              <a:buFont typeface="Arial"/>
              <a:buChar char="•"/>
            </a:pPr>
            <a:r>
              <a:rPr lang="en-US" sz="1600" dirty="0">
                <a:solidFill>
                  <a:srgbClr val="000090"/>
                </a:solidFill>
              </a:rPr>
              <a:t>From the tickets page or in mass configure, select the tickets you would like to load in e-tickets for, and select ”Configure”.</a:t>
            </a:r>
          </a:p>
          <a:p>
            <a:pPr marL="285750" indent="-285750">
              <a:buFont typeface="Arial"/>
              <a:buChar char="•"/>
            </a:pPr>
            <a:r>
              <a:rPr lang="en-US" sz="1600" dirty="0">
                <a:solidFill>
                  <a:srgbClr val="000090"/>
                </a:solidFill>
              </a:rPr>
              <a:t>Be sure the tickets are set to a distribution center that supports e-ticket delivery. If the tickets were not set up as e-tickets, you will need to click on ”Ticket Details” an update the ticket kind to ”electronic.”</a:t>
            </a:r>
          </a:p>
          <a:p>
            <a:pPr marL="285750" indent="-285750">
              <a:buFont typeface="Arial"/>
              <a:buChar char="•"/>
            </a:pPr>
            <a:r>
              <a:rPr lang="en-US" sz="1600" dirty="0">
                <a:solidFill>
                  <a:srgbClr val="000090"/>
                </a:solidFill>
              </a:rPr>
              <a:t>In the configure section, under “Possession” click “No PDF files have been uploaded.”</a:t>
            </a:r>
          </a:p>
        </p:txBody>
      </p:sp>
      <p:sp>
        <p:nvSpPr>
          <p:cNvPr id="2" name="Slide Number Placeholder 1"/>
          <p:cNvSpPr>
            <a:spLocks noGrp="1"/>
          </p:cNvSpPr>
          <p:nvPr>
            <p:ph type="sldNum" sz="quarter" idx="12"/>
          </p:nvPr>
        </p:nvSpPr>
        <p:spPr/>
        <p:txBody>
          <a:bodyPr/>
          <a:lstStyle/>
          <a:p>
            <a:fld id="{10D76F1F-F32F-F74B-8A18-41FB91E2F4E6}" type="slidenum">
              <a:rPr lang="en-US" smtClean="0"/>
              <a:t>3</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6542" y="2620198"/>
            <a:ext cx="8510177" cy="1480766"/>
          </a:xfrm>
          <a:prstGeom prst="rect">
            <a:avLst/>
          </a:prstGeom>
        </p:spPr>
      </p:pic>
      <p:sp>
        <p:nvSpPr>
          <p:cNvPr id="3" name="Oval 2">
            <a:extLst>
              <a:ext uri="{FF2B5EF4-FFF2-40B4-BE49-F238E27FC236}">
                <a16:creationId xmlns:a16="http://schemas.microsoft.com/office/drawing/2014/main" id="{B04373E0-FFFC-504B-BB0F-514AF2EC1EA6}"/>
              </a:ext>
            </a:extLst>
          </p:cNvPr>
          <p:cNvSpPr/>
          <p:nvPr/>
        </p:nvSpPr>
        <p:spPr>
          <a:xfrm>
            <a:off x="2268187" y="3550723"/>
            <a:ext cx="2458192" cy="451262"/>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324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5"/>
            <a:ext cx="8229600" cy="568405"/>
          </a:xfrm>
        </p:spPr>
        <p:txBody>
          <a:bodyPr>
            <a:noAutofit/>
          </a:bodyPr>
          <a:lstStyle/>
          <a:p>
            <a:r>
              <a:rPr lang="en-US" sz="2800" b="1" dirty="0">
                <a:solidFill>
                  <a:srgbClr val="000090"/>
                </a:solidFill>
              </a:rPr>
              <a:t>E-tickets</a:t>
            </a:r>
            <a:endParaRPr lang="en-US" sz="1800" b="1" dirty="0">
              <a:solidFill>
                <a:srgbClr val="000090"/>
              </a:solidFill>
            </a:endParaRPr>
          </a:p>
        </p:txBody>
      </p:sp>
      <p:sp>
        <p:nvSpPr>
          <p:cNvPr id="10" name="TextBox 9"/>
          <p:cNvSpPr txBox="1"/>
          <p:nvPr/>
        </p:nvSpPr>
        <p:spPr>
          <a:xfrm>
            <a:off x="561931" y="669610"/>
            <a:ext cx="7979400" cy="584775"/>
          </a:xfrm>
          <a:prstGeom prst="rect">
            <a:avLst/>
          </a:prstGeom>
          <a:noFill/>
        </p:spPr>
        <p:txBody>
          <a:bodyPr wrap="square" rtlCol="0">
            <a:spAutoFit/>
          </a:bodyPr>
          <a:lstStyle/>
          <a:p>
            <a:pPr marL="285750" indent="-285750">
              <a:buFont typeface="Arial"/>
              <a:buChar char="•"/>
            </a:pPr>
            <a:r>
              <a:rPr lang="en-US" sz="1600" dirty="0">
                <a:solidFill>
                  <a:srgbClr val="000090"/>
                </a:solidFill>
              </a:rPr>
              <a:t>In the ”Possession” section, select ”Yes”.</a:t>
            </a:r>
          </a:p>
          <a:p>
            <a:pPr marL="285750" indent="-285750">
              <a:buFont typeface="Arial"/>
              <a:buChar char="•"/>
            </a:pPr>
            <a:r>
              <a:rPr lang="en-US" sz="1600" dirty="0">
                <a:solidFill>
                  <a:srgbClr val="000090"/>
                </a:solidFill>
              </a:rPr>
              <a:t>Pick a file on your computer or drag and drop a ticket file where is says “Or drop files here”. </a:t>
            </a:r>
          </a:p>
        </p:txBody>
      </p:sp>
      <p:sp>
        <p:nvSpPr>
          <p:cNvPr id="2" name="Slide Number Placeholder 1"/>
          <p:cNvSpPr>
            <a:spLocks noGrp="1"/>
          </p:cNvSpPr>
          <p:nvPr>
            <p:ph type="sldNum" sz="quarter" idx="12"/>
          </p:nvPr>
        </p:nvSpPr>
        <p:spPr/>
        <p:txBody>
          <a:bodyPr/>
          <a:lstStyle/>
          <a:p>
            <a:fld id="{10D76F1F-F32F-F74B-8A18-41FB91E2F4E6}" type="slidenum">
              <a:rPr lang="en-US" smtClean="0"/>
              <a:t>4</a:t>
            </a:fld>
            <a:endParaRPr lang="en-US"/>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1931" y="1242700"/>
            <a:ext cx="8229600" cy="3868830"/>
          </a:xfrm>
          <a:prstGeom prst="rect">
            <a:avLst/>
          </a:prstGeom>
        </p:spPr>
      </p:pic>
      <p:sp>
        <p:nvSpPr>
          <p:cNvPr id="8" name="TextBox 7"/>
          <p:cNvSpPr txBox="1"/>
          <p:nvPr/>
        </p:nvSpPr>
        <p:spPr>
          <a:xfrm>
            <a:off x="812131" y="5168521"/>
            <a:ext cx="7979400" cy="584775"/>
          </a:xfrm>
          <a:prstGeom prst="rect">
            <a:avLst/>
          </a:prstGeom>
          <a:noFill/>
        </p:spPr>
        <p:txBody>
          <a:bodyPr wrap="square" rtlCol="0">
            <a:spAutoFit/>
          </a:bodyPr>
          <a:lstStyle/>
          <a:p>
            <a:pPr marL="285750" indent="-285750">
              <a:buFont typeface="Arial"/>
              <a:buChar char="•"/>
            </a:pPr>
            <a:r>
              <a:rPr lang="en-US" sz="1600" dirty="0">
                <a:solidFill>
                  <a:srgbClr val="000090"/>
                </a:solidFill>
              </a:rPr>
              <a:t>Once the file is successfully uploaded, the file will appear in the file box. </a:t>
            </a:r>
          </a:p>
          <a:p>
            <a:pPr marL="285750" indent="-285750">
              <a:buFont typeface="Arial"/>
              <a:buChar char="•"/>
            </a:pPr>
            <a:r>
              <a:rPr lang="en-US" sz="1600" dirty="0">
                <a:solidFill>
                  <a:srgbClr val="000090"/>
                </a:solidFill>
              </a:rPr>
              <a:t>Click “Save”.</a:t>
            </a: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1281" y="5810287"/>
            <a:ext cx="5295900" cy="882746"/>
          </a:xfrm>
          <a:prstGeom prst="rect">
            <a:avLst/>
          </a:prstGeom>
        </p:spPr>
      </p:pic>
      <p:sp>
        <p:nvSpPr>
          <p:cNvPr id="5" name="Oval 4">
            <a:extLst>
              <a:ext uri="{FF2B5EF4-FFF2-40B4-BE49-F238E27FC236}">
                <a16:creationId xmlns:a16="http://schemas.microsoft.com/office/drawing/2014/main" id="{4F6199E1-2B22-B84A-BF76-CF1AA7A5E614}"/>
              </a:ext>
            </a:extLst>
          </p:cNvPr>
          <p:cNvSpPr/>
          <p:nvPr/>
        </p:nvSpPr>
        <p:spPr>
          <a:xfrm>
            <a:off x="3135087" y="4120738"/>
            <a:ext cx="1282535" cy="510639"/>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F0048750-E296-B748-933E-4C129421C4C5}"/>
              </a:ext>
            </a:extLst>
          </p:cNvPr>
          <p:cNvSpPr/>
          <p:nvPr/>
        </p:nvSpPr>
        <p:spPr>
          <a:xfrm>
            <a:off x="4399231" y="5941297"/>
            <a:ext cx="2488457" cy="510639"/>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1768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5"/>
            <a:ext cx="8229600" cy="568405"/>
          </a:xfrm>
        </p:spPr>
        <p:txBody>
          <a:bodyPr>
            <a:noAutofit/>
          </a:bodyPr>
          <a:lstStyle/>
          <a:p>
            <a:r>
              <a:rPr lang="en-US" sz="2800" b="1" dirty="0">
                <a:solidFill>
                  <a:srgbClr val="000090"/>
                </a:solidFill>
              </a:rPr>
              <a:t>E-tickets</a:t>
            </a:r>
            <a:endParaRPr lang="en-US" sz="1800" b="1" dirty="0">
              <a:solidFill>
                <a:srgbClr val="000090"/>
              </a:solidFill>
            </a:endParaRPr>
          </a:p>
        </p:txBody>
      </p:sp>
      <p:sp>
        <p:nvSpPr>
          <p:cNvPr id="10" name="TextBox 9"/>
          <p:cNvSpPr txBox="1"/>
          <p:nvPr/>
        </p:nvSpPr>
        <p:spPr>
          <a:xfrm>
            <a:off x="561931" y="669610"/>
            <a:ext cx="7979400" cy="338554"/>
          </a:xfrm>
          <a:prstGeom prst="rect">
            <a:avLst/>
          </a:prstGeom>
          <a:noFill/>
        </p:spPr>
        <p:txBody>
          <a:bodyPr wrap="square" rtlCol="0">
            <a:spAutoFit/>
          </a:bodyPr>
          <a:lstStyle/>
          <a:p>
            <a:pPr marL="285750" indent="-285750">
              <a:buFont typeface="Arial"/>
              <a:buChar char="•"/>
            </a:pPr>
            <a:r>
              <a:rPr lang="en-US" sz="1600" dirty="0">
                <a:solidFill>
                  <a:srgbClr val="000090"/>
                </a:solidFill>
              </a:rPr>
              <a:t>Once e-tickets are uploaded, the configure page will reflect their status. </a:t>
            </a:r>
          </a:p>
        </p:txBody>
      </p:sp>
      <p:sp>
        <p:nvSpPr>
          <p:cNvPr id="2" name="Slide Number Placeholder 1"/>
          <p:cNvSpPr>
            <a:spLocks noGrp="1"/>
          </p:cNvSpPr>
          <p:nvPr>
            <p:ph type="sldNum" sz="quarter" idx="12"/>
          </p:nvPr>
        </p:nvSpPr>
        <p:spPr/>
        <p:txBody>
          <a:bodyPr/>
          <a:lstStyle/>
          <a:p>
            <a:fld id="{10D76F1F-F32F-F74B-8A18-41FB91E2F4E6}" type="slidenum">
              <a:rPr lang="en-US" smtClean="0"/>
              <a:t>5</a:t>
            </a:fld>
            <a:endParaRPr lang="en-US"/>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096" y="1266070"/>
            <a:ext cx="8557070" cy="1301170"/>
          </a:xfrm>
          <a:prstGeom prst="rect">
            <a:avLst/>
          </a:prstGeom>
        </p:spPr>
      </p:pic>
      <p:sp>
        <p:nvSpPr>
          <p:cNvPr id="7" name="TextBox 6"/>
          <p:cNvSpPr txBox="1"/>
          <p:nvPr/>
        </p:nvSpPr>
        <p:spPr>
          <a:xfrm>
            <a:off x="561931" y="2917800"/>
            <a:ext cx="7979400" cy="1077218"/>
          </a:xfrm>
          <a:prstGeom prst="rect">
            <a:avLst/>
          </a:prstGeom>
          <a:noFill/>
        </p:spPr>
        <p:txBody>
          <a:bodyPr wrap="square" rtlCol="0">
            <a:spAutoFit/>
          </a:bodyPr>
          <a:lstStyle/>
          <a:p>
            <a:pPr marL="285750" indent="-285750">
              <a:buFont typeface="Arial"/>
              <a:buChar char="•"/>
            </a:pPr>
            <a:r>
              <a:rPr lang="en-US" sz="1600" dirty="0">
                <a:solidFill>
                  <a:srgbClr val="000090"/>
                </a:solidFill>
              </a:rPr>
              <a:t>On the tickets page, admin can view the actual e-ticket by moving their mouse over the e-ticket icon under a ticket and clicking “PDF.”</a:t>
            </a:r>
          </a:p>
          <a:p>
            <a:pPr marL="285750" indent="-285750">
              <a:buFont typeface="Arial"/>
              <a:buChar char="•"/>
            </a:pPr>
            <a:r>
              <a:rPr lang="en-US" sz="1600" dirty="0">
                <a:solidFill>
                  <a:srgbClr val="000090"/>
                </a:solidFill>
              </a:rPr>
              <a:t>When loading multiple games, we recommend spot checking a few tickets to ensure the ticket file matched the tickets in Concierge Live. </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431" y="4216544"/>
            <a:ext cx="3708400" cy="1701800"/>
          </a:xfrm>
          <a:prstGeom prst="rect">
            <a:avLst/>
          </a:prstGeom>
        </p:spPr>
      </p:pic>
      <p:sp>
        <p:nvSpPr>
          <p:cNvPr id="5" name="Oval 4">
            <a:extLst>
              <a:ext uri="{FF2B5EF4-FFF2-40B4-BE49-F238E27FC236}">
                <a16:creationId xmlns:a16="http://schemas.microsoft.com/office/drawing/2014/main" id="{ECDD5939-C7CD-AA4B-867F-76DF190260F8}"/>
              </a:ext>
            </a:extLst>
          </p:cNvPr>
          <p:cNvSpPr/>
          <p:nvPr/>
        </p:nvSpPr>
        <p:spPr>
          <a:xfrm>
            <a:off x="1662545" y="2190200"/>
            <a:ext cx="2731325" cy="47501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5C22216A-012E-5B42-8528-42749CD2C8CE}"/>
              </a:ext>
            </a:extLst>
          </p:cNvPr>
          <p:cNvSpPr/>
          <p:nvPr/>
        </p:nvSpPr>
        <p:spPr>
          <a:xfrm>
            <a:off x="3218213" y="5354423"/>
            <a:ext cx="736270" cy="47501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0D264A1-0762-584F-829E-610926CA2928}"/>
              </a:ext>
            </a:extLst>
          </p:cNvPr>
          <p:cNvSpPr/>
          <p:nvPr/>
        </p:nvSpPr>
        <p:spPr>
          <a:xfrm>
            <a:off x="4736106" y="4903160"/>
            <a:ext cx="607788" cy="47501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8969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5"/>
            <a:ext cx="8229600" cy="568405"/>
          </a:xfrm>
        </p:spPr>
        <p:txBody>
          <a:bodyPr>
            <a:noAutofit/>
          </a:bodyPr>
          <a:lstStyle/>
          <a:p>
            <a:r>
              <a:rPr lang="en-US" sz="2800" b="1" dirty="0">
                <a:solidFill>
                  <a:srgbClr val="000090"/>
                </a:solidFill>
              </a:rPr>
              <a:t>E-tickets</a:t>
            </a:r>
            <a:endParaRPr lang="en-US" sz="1800" b="1" dirty="0">
              <a:solidFill>
                <a:srgbClr val="000090"/>
              </a:solidFill>
            </a:endParaRPr>
          </a:p>
        </p:txBody>
      </p:sp>
      <p:sp>
        <p:nvSpPr>
          <p:cNvPr id="10" name="TextBox 9"/>
          <p:cNvSpPr txBox="1"/>
          <p:nvPr/>
        </p:nvSpPr>
        <p:spPr>
          <a:xfrm>
            <a:off x="561931" y="669610"/>
            <a:ext cx="7979400" cy="830997"/>
          </a:xfrm>
          <a:prstGeom prst="rect">
            <a:avLst/>
          </a:prstGeom>
          <a:noFill/>
        </p:spPr>
        <p:txBody>
          <a:bodyPr wrap="square" rtlCol="0">
            <a:spAutoFit/>
          </a:bodyPr>
          <a:lstStyle/>
          <a:p>
            <a:pPr marL="285750" indent="-285750">
              <a:buFont typeface="Arial"/>
              <a:buChar char="•"/>
            </a:pPr>
            <a:r>
              <a:rPr lang="en-US" sz="1600" dirty="0">
                <a:solidFill>
                  <a:srgbClr val="000090"/>
                </a:solidFill>
              </a:rPr>
              <a:t>In the Deliver section, if a ticket admin sets e-tickets to be automatically delivered, you can view the scheduled delivery date in the delivery details. </a:t>
            </a:r>
          </a:p>
          <a:p>
            <a:pPr marL="285750" indent="-285750">
              <a:buFont typeface="Arial"/>
              <a:buChar char="•"/>
            </a:pPr>
            <a:r>
              <a:rPr lang="en-US" sz="1600" dirty="0">
                <a:solidFill>
                  <a:srgbClr val="000090"/>
                </a:solidFill>
              </a:rPr>
              <a:t>At the designated time, the e-tickets will automatically be sent to the requestor. </a:t>
            </a:r>
          </a:p>
        </p:txBody>
      </p:sp>
      <p:sp>
        <p:nvSpPr>
          <p:cNvPr id="2" name="Slide Number Placeholder 1"/>
          <p:cNvSpPr>
            <a:spLocks noGrp="1"/>
          </p:cNvSpPr>
          <p:nvPr>
            <p:ph type="sldNum" sz="quarter" idx="12"/>
          </p:nvPr>
        </p:nvSpPr>
        <p:spPr/>
        <p:txBody>
          <a:bodyPr/>
          <a:lstStyle/>
          <a:p>
            <a:fld id="{10D76F1F-F32F-F74B-8A18-41FB91E2F4E6}" type="slidenum">
              <a:rPr lang="en-US" smtClean="0"/>
              <a:t>6</a:t>
            </a:fld>
            <a:endParaRPr lang="en-US"/>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288" y="1625477"/>
            <a:ext cx="8781361" cy="937846"/>
          </a:xfrm>
          <a:prstGeom prst="rect">
            <a:avLst/>
          </a:prstGeom>
        </p:spPr>
      </p:pic>
      <p:sp>
        <p:nvSpPr>
          <p:cNvPr id="7" name="TextBox 6"/>
          <p:cNvSpPr txBox="1"/>
          <p:nvPr/>
        </p:nvSpPr>
        <p:spPr>
          <a:xfrm>
            <a:off x="561931" y="2688193"/>
            <a:ext cx="7979400" cy="584775"/>
          </a:xfrm>
          <a:prstGeom prst="rect">
            <a:avLst/>
          </a:prstGeom>
          <a:noFill/>
        </p:spPr>
        <p:txBody>
          <a:bodyPr wrap="square" rtlCol="0">
            <a:spAutoFit/>
          </a:bodyPr>
          <a:lstStyle/>
          <a:p>
            <a:pPr marL="285750" indent="-285750">
              <a:buFont typeface="Arial"/>
              <a:buChar char="•"/>
            </a:pPr>
            <a:r>
              <a:rPr lang="en-US" sz="1600" dirty="0">
                <a:solidFill>
                  <a:srgbClr val="000090"/>
                </a:solidFill>
              </a:rPr>
              <a:t>If an e-ticket delivery needs to be processed before the automated timeframe, your shipping admin can simply process the delivery.</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6420" y="3300976"/>
            <a:ext cx="8837580" cy="1161663"/>
          </a:xfrm>
          <a:prstGeom prst="rect">
            <a:avLst/>
          </a:prstGeom>
        </p:spPr>
      </p:pic>
      <p:sp>
        <p:nvSpPr>
          <p:cNvPr id="5" name="Oval 4">
            <a:extLst>
              <a:ext uri="{FF2B5EF4-FFF2-40B4-BE49-F238E27FC236}">
                <a16:creationId xmlns:a16="http://schemas.microsoft.com/office/drawing/2014/main" id="{F5F9C457-B7D6-DA42-88ED-0C9382CA6108}"/>
              </a:ext>
            </a:extLst>
          </p:cNvPr>
          <p:cNvSpPr/>
          <p:nvPr/>
        </p:nvSpPr>
        <p:spPr>
          <a:xfrm>
            <a:off x="8541331" y="3657600"/>
            <a:ext cx="471318" cy="41563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4D77339-DB74-B044-8F63-218950B99A52}"/>
              </a:ext>
            </a:extLst>
          </p:cNvPr>
          <p:cNvSpPr/>
          <p:nvPr/>
        </p:nvSpPr>
        <p:spPr>
          <a:xfrm>
            <a:off x="7100458" y="3811979"/>
            <a:ext cx="772882" cy="25389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4759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E-tickets</a:t>
            </a:r>
          </a:p>
        </p:txBody>
      </p:sp>
      <p:sp>
        <p:nvSpPr>
          <p:cNvPr id="10" name="TextBox 9"/>
          <p:cNvSpPr txBox="1"/>
          <p:nvPr/>
        </p:nvSpPr>
        <p:spPr>
          <a:xfrm>
            <a:off x="561931" y="564656"/>
            <a:ext cx="7979400" cy="4524315"/>
          </a:xfrm>
          <a:prstGeom prst="rect">
            <a:avLst/>
          </a:prstGeom>
          <a:noFill/>
        </p:spPr>
        <p:txBody>
          <a:bodyPr wrap="square" rtlCol="0">
            <a:spAutoFit/>
          </a:bodyPr>
          <a:lstStyle/>
          <a:p>
            <a:r>
              <a:rPr lang="en-US" sz="1600" b="1" u="sng" dirty="0">
                <a:solidFill>
                  <a:srgbClr val="000090"/>
                </a:solidFill>
              </a:rPr>
              <a:t>E-Tickets Tips</a:t>
            </a:r>
          </a:p>
          <a:p>
            <a:pPr marL="285750" indent="-285750">
              <a:buFont typeface="Arial"/>
              <a:buChar char="•"/>
            </a:pPr>
            <a:r>
              <a:rPr lang="en-US" sz="1600" dirty="0">
                <a:solidFill>
                  <a:srgbClr val="000090"/>
                </a:solidFill>
              </a:rPr>
              <a:t>We use </a:t>
            </a:r>
            <a:r>
              <a:rPr lang="en-US" sz="1600" dirty="0" err="1">
                <a:solidFill>
                  <a:srgbClr val="000090"/>
                </a:solidFill>
              </a:rPr>
              <a:t>filestack</a:t>
            </a:r>
            <a:r>
              <a:rPr lang="en-US" sz="1600" dirty="0">
                <a:solidFill>
                  <a:srgbClr val="000090"/>
                </a:solidFill>
              </a:rPr>
              <a:t> (formerly </a:t>
            </a:r>
            <a:r>
              <a:rPr lang="en-US" sz="1600" dirty="0" err="1">
                <a:solidFill>
                  <a:srgbClr val="000090"/>
                </a:solidFill>
              </a:rPr>
              <a:t>filepicker</a:t>
            </a:r>
            <a:r>
              <a:rPr lang="en-US" sz="1600" dirty="0">
                <a:solidFill>
                  <a:srgbClr val="000090"/>
                </a:solidFill>
              </a:rPr>
              <a:t>) to import e-tickets. If you find that you do not see the option to upload tickets, please contact your company’s IT to have </a:t>
            </a:r>
            <a:r>
              <a:rPr lang="en-US" sz="1600" dirty="0" err="1">
                <a:solidFill>
                  <a:srgbClr val="000090"/>
                </a:solidFill>
              </a:rPr>
              <a:t>filestack</a:t>
            </a:r>
            <a:r>
              <a:rPr lang="en-US" sz="1600" dirty="0">
                <a:solidFill>
                  <a:srgbClr val="000090"/>
                </a:solidFill>
              </a:rPr>
              <a:t> whitelisted. https://</a:t>
            </a:r>
            <a:r>
              <a:rPr lang="en-US" sz="1600" dirty="0" err="1">
                <a:solidFill>
                  <a:srgbClr val="000090"/>
                </a:solidFill>
              </a:rPr>
              <a:t>developers.filepicker.com</a:t>
            </a:r>
            <a:r>
              <a:rPr lang="en-US" sz="1600" dirty="0">
                <a:solidFill>
                  <a:srgbClr val="000090"/>
                </a:solidFill>
              </a:rPr>
              <a:t>/docs/support/general/21</a:t>
            </a:r>
          </a:p>
          <a:p>
            <a:pPr marL="285750" indent="-285750">
              <a:buFont typeface="Arial"/>
              <a:buChar char="•"/>
            </a:pPr>
            <a:r>
              <a:rPr lang="en-US" sz="1600" dirty="0">
                <a:solidFill>
                  <a:srgbClr val="000090"/>
                </a:solidFill>
              </a:rPr>
              <a:t>If your inventories include e-tickets and physical tickets, we recommend creating two distribution centers: one for physical tickets and one for e-tickets. When creating tickets, ticket admin must select whether a ticket is physical or electronic, it can’t be both. Of course, ticket admin can modify the ticket kind (i.e. physical or electronic). We have found it is easier to maintain the tickets in two different distribution centers.</a:t>
            </a:r>
          </a:p>
          <a:p>
            <a:pPr marL="285750" indent="-285750">
              <a:buFont typeface="Arial"/>
              <a:buChar char="•"/>
            </a:pPr>
            <a:r>
              <a:rPr lang="en-US" sz="1600" b="1" dirty="0">
                <a:solidFill>
                  <a:srgbClr val="000090"/>
                </a:solidFill>
              </a:rPr>
              <a:t>Our e-ticket loader cannot read your barcodes or seating locations. The splitter dices the pages to parse out each ticket set. We recommend going type by type if you have multiple locations versus uploading your full season of parking, suite, club, etc. all in one document to ensure you are putting each ticket with the correct seat. </a:t>
            </a:r>
          </a:p>
          <a:p>
            <a:pPr marL="285750" indent="-285750">
              <a:buFont typeface="Arial"/>
              <a:buChar char="•"/>
            </a:pPr>
            <a:r>
              <a:rPr lang="en-US" sz="1600" dirty="0">
                <a:solidFill>
                  <a:srgbClr val="000090"/>
                </a:solidFill>
              </a:rPr>
              <a:t>If you re-assign tickets and re-deliver tickets in Concierge Live, the same barcode will be used again. We are not integrated with any system that will re-barcode a ticket. Be aware that if a user gives a ticket out twice, it will be first come, first served at the venue. We recommend setting a release for a trigger on tickets closer to the event date to minimize this possibility.</a:t>
            </a:r>
          </a:p>
        </p:txBody>
      </p:sp>
      <p:sp>
        <p:nvSpPr>
          <p:cNvPr id="5" name="Slide Number Placeholder 4"/>
          <p:cNvSpPr>
            <a:spLocks noGrp="1"/>
          </p:cNvSpPr>
          <p:nvPr>
            <p:ph type="sldNum" sz="quarter" idx="12"/>
          </p:nvPr>
        </p:nvSpPr>
        <p:spPr/>
        <p:txBody>
          <a:bodyPr/>
          <a:lstStyle/>
          <a:p>
            <a:fld id="{10D76F1F-F32F-F74B-8A18-41FB91E2F4E6}" type="slidenum">
              <a:rPr lang="en-US" smtClean="0"/>
              <a:t>7</a:t>
            </a:fld>
            <a:endParaRPr lang="en-US"/>
          </a:p>
        </p:txBody>
      </p:sp>
    </p:spTree>
    <p:extLst>
      <p:ext uri="{BB962C8B-B14F-4D97-AF65-F5344CB8AC3E}">
        <p14:creationId xmlns:p14="http://schemas.microsoft.com/office/powerpoint/2010/main" val="790494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2563</TotalTime>
  <Words>844</Words>
  <Application>Microsoft Macintosh PowerPoint</Application>
  <PresentationFormat>On-screen Show (4:3)</PresentationFormat>
  <Paragraphs>51</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E-tickets</vt:lpstr>
      <vt:lpstr>E-tickets</vt:lpstr>
      <vt:lpstr>E-tickets</vt:lpstr>
      <vt:lpstr>E-tickets</vt:lpstr>
      <vt:lpstr>E-tickets</vt:lpstr>
      <vt:lpstr>E-tickets</vt:lpstr>
      <vt:lpstr>E-tickets</vt:lpstr>
    </vt:vector>
  </TitlesOfParts>
  <Company>Concierge Live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Inventory – Figure 1 &amp; 2 </dc:title>
  <dc:creator>Hannah Wilcher</dc:creator>
  <cp:lastModifiedBy>Alec Coughlin</cp:lastModifiedBy>
  <cp:revision>151</cp:revision>
  <cp:lastPrinted>2013-07-11T18:36:11Z</cp:lastPrinted>
  <dcterms:created xsi:type="dcterms:W3CDTF">2013-07-11T18:15:39Z</dcterms:created>
  <dcterms:modified xsi:type="dcterms:W3CDTF">2020-05-26T17:55:27Z</dcterms:modified>
</cp:coreProperties>
</file>