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7" r:id="rId2"/>
    <p:sldId id="258" r:id="rId3"/>
    <p:sldId id="266" r:id="rId4"/>
    <p:sldId id="267" r:id="rId5"/>
    <p:sldId id="261" r:id="rId6"/>
    <p:sldId id="263" r:id="rId7"/>
    <p:sldId id="265" r:id="rId8"/>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90"/>
    <p:restoredTop sz="96676" autoAdjust="0"/>
  </p:normalViewPr>
  <p:slideViewPr>
    <p:cSldViewPr snapToGrid="0" snapToObjects="1">
      <p:cViewPr varScale="1">
        <p:scale>
          <a:sx n="128" d="100"/>
          <a:sy n="128" d="100"/>
        </p:scale>
        <p:origin x="1112"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8F639AB4-EF67-BE47-AA96-5B3C3C4ADBC9}" type="datetimeFigureOut">
              <a:rPr lang="en-US" smtClean="0"/>
              <a:t>5/26/20</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C75DBC05-6992-7A48-B389-A94A0E2D490A}" type="slidenum">
              <a:rPr lang="en-US" smtClean="0"/>
              <a:t>‹#›</a:t>
            </a:fld>
            <a:endParaRPr lang="en-US"/>
          </a:p>
        </p:txBody>
      </p:sp>
    </p:spTree>
    <p:extLst>
      <p:ext uri="{BB962C8B-B14F-4D97-AF65-F5344CB8AC3E}">
        <p14:creationId xmlns:p14="http://schemas.microsoft.com/office/powerpoint/2010/main" val="3774820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C50C3CA-3487-154C-8194-870561357E19}" type="datetimeFigureOut">
              <a:rPr lang="en-US" smtClean="0"/>
              <a:t>5/26/20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64C169E4-0CD4-664E-B066-9D7F8817BA39}" type="slidenum">
              <a:rPr lang="en-US" smtClean="0"/>
              <a:t>‹#›</a:t>
            </a:fld>
            <a:endParaRPr lang="en-US"/>
          </a:p>
        </p:txBody>
      </p:sp>
    </p:spTree>
    <p:extLst>
      <p:ext uri="{BB962C8B-B14F-4D97-AF65-F5344CB8AC3E}">
        <p14:creationId xmlns:p14="http://schemas.microsoft.com/office/powerpoint/2010/main" val="31403588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1</a:t>
            </a:fld>
            <a:endParaRPr lang="en-US"/>
          </a:p>
        </p:txBody>
      </p:sp>
    </p:spTree>
    <p:extLst>
      <p:ext uri="{BB962C8B-B14F-4D97-AF65-F5344CB8AC3E}">
        <p14:creationId xmlns:p14="http://schemas.microsoft.com/office/powerpoint/2010/main" val="1601005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2</a:t>
            </a:fld>
            <a:endParaRPr lang="en-US"/>
          </a:p>
        </p:txBody>
      </p:sp>
    </p:spTree>
    <p:extLst>
      <p:ext uri="{BB962C8B-B14F-4D97-AF65-F5344CB8AC3E}">
        <p14:creationId xmlns:p14="http://schemas.microsoft.com/office/powerpoint/2010/main" val="1601005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3</a:t>
            </a:fld>
            <a:endParaRPr lang="en-US"/>
          </a:p>
        </p:txBody>
      </p:sp>
    </p:spTree>
    <p:extLst>
      <p:ext uri="{BB962C8B-B14F-4D97-AF65-F5344CB8AC3E}">
        <p14:creationId xmlns:p14="http://schemas.microsoft.com/office/powerpoint/2010/main" val="4183520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4</a:t>
            </a:fld>
            <a:endParaRPr lang="en-US"/>
          </a:p>
        </p:txBody>
      </p:sp>
    </p:spTree>
    <p:extLst>
      <p:ext uri="{BB962C8B-B14F-4D97-AF65-F5344CB8AC3E}">
        <p14:creationId xmlns:p14="http://schemas.microsoft.com/office/powerpoint/2010/main" val="3360386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5</a:t>
            </a:fld>
            <a:endParaRPr lang="en-US"/>
          </a:p>
        </p:txBody>
      </p:sp>
    </p:spTree>
    <p:extLst>
      <p:ext uri="{BB962C8B-B14F-4D97-AF65-F5344CB8AC3E}">
        <p14:creationId xmlns:p14="http://schemas.microsoft.com/office/powerpoint/2010/main" val="1601005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6</a:t>
            </a:fld>
            <a:endParaRPr lang="en-US"/>
          </a:p>
        </p:txBody>
      </p:sp>
    </p:spTree>
    <p:extLst>
      <p:ext uri="{BB962C8B-B14F-4D97-AF65-F5344CB8AC3E}">
        <p14:creationId xmlns:p14="http://schemas.microsoft.com/office/powerpoint/2010/main" val="1601005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7</a:t>
            </a:fld>
            <a:endParaRPr lang="en-US"/>
          </a:p>
        </p:txBody>
      </p:sp>
    </p:spTree>
    <p:extLst>
      <p:ext uri="{BB962C8B-B14F-4D97-AF65-F5344CB8AC3E}">
        <p14:creationId xmlns:p14="http://schemas.microsoft.com/office/powerpoint/2010/main" val="1601005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EC9D2C-CC99-1341-BF72-AA01ECE88C1E}" type="datetime1">
              <a:rPr lang="en-US" smtClean="0"/>
              <a:t>5/26/20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142134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02D181-73D7-D348-8939-83383C97746C}" type="datetime1">
              <a:rPr lang="en-US" smtClean="0"/>
              <a:t>5/26/20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3742281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6F85B2-E9A9-9942-85E8-E3DAB5C27339}" type="datetime1">
              <a:rPr lang="en-US" smtClean="0"/>
              <a:t>5/26/20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298994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6D0BA1-79EC-D040-9DE4-7BC14DDA568A}" type="datetime1">
              <a:rPr lang="en-US" smtClean="0"/>
              <a:t>5/26/20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166688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757AC1-D9FB-B243-A23F-9B98B88CE10A}" type="datetime1">
              <a:rPr lang="en-US" smtClean="0"/>
              <a:t>5/26/20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147381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EE1B60-9603-2943-97ED-7F5B8EA15F0A}" type="datetime1">
              <a:rPr lang="en-US" smtClean="0"/>
              <a:t>5/26/20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38966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5FA003-E90D-A244-AC1E-E46E65CFAE2B}" type="datetime1">
              <a:rPr lang="en-US" smtClean="0"/>
              <a:t>5/26/20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3315084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F64499-B5B5-E44B-A04E-6241BAC0E518}" type="datetime1">
              <a:rPr lang="en-US" smtClean="0"/>
              <a:t>5/26/20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1605243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98C4D-38CF-AB46-AB94-EF6FE475E872}" type="datetime1">
              <a:rPr lang="en-US" smtClean="0"/>
              <a:t>5/26/20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627211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C03FFE-038E-3C4C-B2AF-6C4083B43A94}" type="datetime1">
              <a:rPr lang="en-US" smtClean="0"/>
              <a:t>5/26/20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112621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4A991-0864-AB44-B912-918D86FB31DC}" type="datetime1">
              <a:rPr lang="en-US" smtClean="0"/>
              <a:t>5/26/20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1958411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56EDB-2477-5344-B04C-56074BF9622F}" type="datetime1">
              <a:rPr lang="en-US" smtClean="0"/>
              <a:t>5/26/20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76F1F-F32F-F74B-8A18-41FB91E2F4E6}" type="slidenum">
              <a:rPr lang="en-US" smtClean="0"/>
              <a:t>‹#›</a:t>
            </a:fld>
            <a:endParaRPr lang="en-US"/>
          </a:p>
        </p:txBody>
      </p:sp>
    </p:spTree>
    <p:extLst>
      <p:ext uri="{BB962C8B-B14F-4D97-AF65-F5344CB8AC3E}">
        <p14:creationId xmlns:p14="http://schemas.microsoft.com/office/powerpoint/2010/main" val="2114479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Manage Page</a:t>
            </a:r>
          </a:p>
        </p:txBody>
      </p:sp>
      <p:sp>
        <p:nvSpPr>
          <p:cNvPr id="10" name="TextBox 9"/>
          <p:cNvSpPr txBox="1"/>
          <p:nvPr/>
        </p:nvSpPr>
        <p:spPr>
          <a:xfrm>
            <a:off x="582300" y="977834"/>
            <a:ext cx="7979400" cy="1077218"/>
          </a:xfrm>
          <a:prstGeom prst="rect">
            <a:avLst/>
          </a:prstGeom>
          <a:noFill/>
        </p:spPr>
        <p:txBody>
          <a:bodyPr wrap="square" rtlCol="0">
            <a:spAutoFit/>
          </a:bodyPr>
          <a:lstStyle/>
          <a:p>
            <a:pPr marL="285750" indent="-285750">
              <a:buFont typeface="Arial"/>
              <a:buChar char="•"/>
            </a:pPr>
            <a:r>
              <a:rPr lang="en-US" sz="1600" dirty="0">
                <a:solidFill>
                  <a:srgbClr val="000090"/>
                </a:solidFill>
              </a:rPr>
              <a:t>Manage is the homepage for ticket admin. Only the tickets a ticket admin has management permissions for appear on their manage page. The manage page is designed and engineered to maximize productivity and handle your daily ticket management tasks all from a single page. </a:t>
            </a:r>
          </a:p>
        </p:txBody>
      </p:sp>
      <p:sp>
        <p:nvSpPr>
          <p:cNvPr id="5" name="Slide Number Placeholder 4"/>
          <p:cNvSpPr>
            <a:spLocks noGrp="1"/>
          </p:cNvSpPr>
          <p:nvPr>
            <p:ph type="sldNum" sz="quarter" idx="12"/>
          </p:nvPr>
        </p:nvSpPr>
        <p:spPr/>
        <p:txBody>
          <a:bodyPr/>
          <a:lstStyle/>
          <a:p>
            <a:fld id="{10D76F1F-F32F-F74B-8A18-41FB91E2F4E6}" type="slidenum">
              <a:rPr lang="en-US" smtClean="0"/>
              <a:t>1</a:t>
            </a:fld>
            <a:endParaRPr lang="en-US"/>
          </a:p>
        </p:txBody>
      </p:sp>
      <p:pic>
        <p:nvPicPr>
          <p:cNvPr id="3" name="Picture 2" descr="A screenshot of a cell phone&#10;&#10;Description automatically generated">
            <a:extLst>
              <a:ext uri="{FF2B5EF4-FFF2-40B4-BE49-F238E27FC236}">
                <a16:creationId xmlns:a16="http://schemas.microsoft.com/office/drawing/2014/main" id="{8D926B92-2709-0446-B462-0DF7CB83FA15}"/>
              </a:ext>
            </a:extLst>
          </p:cNvPr>
          <p:cNvPicPr>
            <a:picLocks noChangeAspect="1"/>
          </p:cNvPicPr>
          <p:nvPr/>
        </p:nvPicPr>
        <p:blipFill>
          <a:blip r:embed="rId3"/>
          <a:stretch>
            <a:fillRect/>
          </a:stretch>
        </p:blipFill>
        <p:spPr>
          <a:xfrm>
            <a:off x="649600" y="2337251"/>
            <a:ext cx="7912100" cy="1257300"/>
          </a:xfrm>
          <a:prstGeom prst="rect">
            <a:avLst/>
          </a:prstGeom>
        </p:spPr>
      </p:pic>
      <p:sp>
        <p:nvSpPr>
          <p:cNvPr id="12" name="TextBox 11">
            <a:extLst>
              <a:ext uri="{FF2B5EF4-FFF2-40B4-BE49-F238E27FC236}">
                <a16:creationId xmlns:a16="http://schemas.microsoft.com/office/drawing/2014/main" id="{8B15D253-4B27-C043-80AB-8159DD1BC11C}"/>
              </a:ext>
            </a:extLst>
          </p:cNvPr>
          <p:cNvSpPr txBox="1"/>
          <p:nvPr/>
        </p:nvSpPr>
        <p:spPr>
          <a:xfrm>
            <a:off x="582300" y="3735385"/>
            <a:ext cx="7979400" cy="2800767"/>
          </a:xfrm>
          <a:prstGeom prst="rect">
            <a:avLst/>
          </a:prstGeom>
          <a:noFill/>
        </p:spPr>
        <p:txBody>
          <a:bodyPr wrap="square" rtlCol="0">
            <a:spAutoFit/>
          </a:bodyPr>
          <a:lstStyle/>
          <a:p>
            <a:r>
              <a:rPr lang="en-US" sz="1600" dirty="0">
                <a:solidFill>
                  <a:srgbClr val="000090"/>
                </a:solidFill>
              </a:rPr>
              <a:t>Manage Page tabs include:</a:t>
            </a:r>
          </a:p>
          <a:p>
            <a:pPr marL="285750" indent="-285750">
              <a:buFont typeface="Arial"/>
              <a:buChar char="•"/>
            </a:pPr>
            <a:r>
              <a:rPr lang="en-US" sz="1600" dirty="0">
                <a:solidFill>
                  <a:srgbClr val="000090"/>
                </a:solidFill>
              </a:rPr>
              <a:t>Dashboard: Ticket admin view high level data points on their tickets.</a:t>
            </a:r>
          </a:p>
          <a:p>
            <a:pPr marL="285750" indent="-285750">
              <a:buFont typeface="Arial"/>
              <a:buChar char="•"/>
            </a:pPr>
            <a:r>
              <a:rPr lang="en-US" sz="1600" dirty="0">
                <a:solidFill>
                  <a:srgbClr val="000090"/>
                </a:solidFill>
              </a:rPr>
              <a:t>Events: Outlines the events a ticket admin has tickets for. This is the default page for the Manage Page.</a:t>
            </a:r>
          </a:p>
          <a:p>
            <a:pPr marL="285750" indent="-285750">
              <a:buFont typeface="Arial"/>
              <a:buChar char="•"/>
            </a:pPr>
            <a:r>
              <a:rPr lang="en-US" sz="1600" dirty="0">
                <a:solidFill>
                  <a:srgbClr val="000090"/>
                </a:solidFill>
              </a:rPr>
              <a:t>Tickets: Outlines all the tickets the ticket admin has management permissions for. This tab is most used for ”mass configure”.</a:t>
            </a:r>
          </a:p>
          <a:p>
            <a:pPr marL="285750" indent="-285750">
              <a:buFont typeface="Arial"/>
              <a:buChar char="•"/>
            </a:pPr>
            <a:r>
              <a:rPr lang="en-US" sz="1600" dirty="0">
                <a:solidFill>
                  <a:srgbClr val="000090"/>
                </a:solidFill>
              </a:rPr>
              <a:t>Requests: Ticket admin can view all the requests for their tickets. This is called the “All Request Queue”. </a:t>
            </a:r>
          </a:p>
          <a:p>
            <a:pPr marL="285750" indent="-285750">
              <a:buFont typeface="Arial"/>
              <a:buChar char="•"/>
            </a:pPr>
            <a:r>
              <a:rPr lang="en-US" sz="1600" dirty="0">
                <a:solidFill>
                  <a:srgbClr val="000090"/>
                </a:solidFill>
              </a:rPr>
              <a:t>Attendees: Ticket admin can view all the attendees assigned their tickets. This is called the “All Attendees Queue”. </a:t>
            </a:r>
          </a:p>
          <a:p>
            <a:pPr marL="285750" indent="-285750">
              <a:buFont typeface="Arial"/>
              <a:buChar char="•"/>
            </a:pPr>
            <a:r>
              <a:rPr lang="en-US" sz="1600" dirty="0">
                <a:solidFill>
                  <a:srgbClr val="000090"/>
                </a:solidFill>
              </a:rPr>
              <a:t>The red number represents new tickets, requests or attendees have been added. </a:t>
            </a:r>
          </a:p>
        </p:txBody>
      </p:sp>
      <p:sp>
        <p:nvSpPr>
          <p:cNvPr id="13" name="Oval 12">
            <a:extLst>
              <a:ext uri="{FF2B5EF4-FFF2-40B4-BE49-F238E27FC236}">
                <a16:creationId xmlns:a16="http://schemas.microsoft.com/office/drawing/2014/main" id="{8237FE35-B047-4040-9315-7A578E6F49C8}"/>
              </a:ext>
            </a:extLst>
          </p:cNvPr>
          <p:cNvSpPr/>
          <p:nvPr/>
        </p:nvSpPr>
        <p:spPr>
          <a:xfrm>
            <a:off x="604995" y="2850070"/>
            <a:ext cx="8037200" cy="58477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926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Manage Page</a:t>
            </a:r>
          </a:p>
        </p:txBody>
      </p:sp>
      <p:sp>
        <p:nvSpPr>
          <p:cNvPr id="10" name="TextBox 9"/>
          <p:cNvSpPr txBox="1"/>
          <p:nvPr/>
        </p:nvSpPr>
        <p:spPr>
          <a:xfrm>
            <a:off x="114407" y="1678159"/>
            <a:ext cx="4587731" cy="2554545"/>
          </a:xfrm>
          <a:prstGeom prst="rect">
            <a:avLst/>
          </a:prstGeom>
          <a:noFill/>
        </p:spPr>
        <p:txBody>
          <a:bodyPr wrap="square" rtlCol="0">
            <a:spAutoFit/>
          </a:bodyPr>
          <a:lstStyle/>
          <a:p>
            <a:pPr marL="285750" indent="-285750">
              <a:buFont typeface="Arial"/>
              <a:buChar char="•"/>
            </a:pPr>
            <a:r>
              <a:rPr lang="en-US" sz="1600" dirty="0">
                <a:solidFill>
                  <a:srgbClr val="000090"/>
                </a:solidFill>
              </a:rPr>
              <a:t>To filter by date, please select the “in the future” box on the top left of the page to additional options.</a:t>
            </a:r>
          </a:p>
          <a:p>
            <a:pPr marL="285750" indent="-285750">
              <a:buFont typeface="Arial"/>
              <a:buChar char="•"/>
            </a:pPr>
            <a:r>
              <a:rPr lang="en-US" sz="1600" dirty="0">
                <a:solidFill>
                  <a:srgbClr val="000090"/>
                </a:solidFill>
              </a:rPr>
              <a:t>Advanced filters are available on the left-hand side of the page. Ticket admin can view these by selecting the drop down. </a:t>
            </a:r>
          </a:p>
          <a:p>
            <a:pPr marL="285750" indent="-285750">
              <a:buFont typeface="Arial"/>
              <a:buChar char="•"/>
            </a:pPr>
            <a:r>
              <a:rPr lang="en-US" sz="1600" dirty="0">
                <a:solidFill>
                  <a:srgbClr val="000090"/>
                </a:solidFill>
              </a:rPr>
              <a:t>Ticket admin can filter by event, ticket, venue, etc. </a:t>
            </a:r>
          </a:p>
          <a:p>
            <a:pPr marL="285750" indent="-285750">
              <a:buFont typeface="Arial"/>
              <a:buChar char="•"/>
            </a:pPr>
            <a:r>
              <a:rPr lang="en-US" sz="1600" dirty="0">
                <a:solidFill>
                  <a:srgbClr val="000090"/>
                </a:solidFill>
              </a:rPr>
              <a:t>To see additional filter options, ticket admin can click on a filter. </a:t>
            </a:r>
          </a:p>
        </p:txBody>
      </p:sp>
      <p:sp>
        <p:nvSpPr>
          <p:cNvPr id="6" name="Slide Number Placeholder 5"/>
          <p:cNvSpPr>
            <a:spLocks noGrp="1"/>
          </p:cNvSpPr>
          <p:nvPr>
            <p:ph type="sldNum" sz="quarter" idx="12"/>
          </p:nvPr>
        </p:nvSpPr>
        <p:spPr/>
        <p:txBody>
          <a:bodyPr/>
          <a:lstStyle/>
          <a:p>
            <a:fld id="{10D76F1F-F32F-F74B-8A18-41FB91E2F4E6}" type="slidenum">
              <a:rPr lang="en-US" smtClean="0"/>
              <a:t>2</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648" y="870332"/>
            <a:ext cx="3311152" cy="5582339"/>
          </a:xfrm>
          <a:prstGeom prst="rect">
            <a:avLst/>
          </a:prstGeom>
        </p:spPr>
      </p:pic>
      <p:sp>
        <p:nvSpPr>
          <p:cNvPr id="3" name="Oval 2">
            <a:extLst>
              <a:ext uri="{FF2B5EF4-FFF2-40B4-BE49-F238E27FC236}">
                <a16:creationId xmlns:a16="http://schemas.microsoft.com/office/drawing/2014/main" id="{B7E06C8A-EB7A-5347-9C67-251D8CE20D1B}"/>
              </a:ext>
            </a:extLst>
          </p:cNvPr>
          <p:cNvSpPr/>
          <p:nvPr/>
        </p:nvSpPr>
        <p:spPr>
          <a:xfrm>
            <a:off x="5529943" y="6085113"/>
            <a:ext cx="1023257" cy="23858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7399CA6-034B-A642-BECC-5F9700372613}"/>
              </a:ext>
            </a:extLst>
          </p:cNvPr>
          <p:cNvSpPr/>
          <p:nvPr/>
        </p:nvSpPr>
        <p:spPr>
          <a:xfrm>
            <a:off x="5573487" y="4071257"/>
            <a:ext cx="1262743" cy="381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A4E8745-4743-0A40-AC45-03BB70F970F9}"/>
              </a:ext>
            </a:extLst>
          </p:cNvPr>
          <p:cNvSpPr/>
          <p:nvPr/>
        </p:nvSpPr>
        <p:spPr>
          <a:xfrm>
            <a:off x="5529943" y="1730829"/>
            <a:ext cx="3015343" cy="59871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4106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Manage Page</a:t>
            </a:r>
          </a:p>
        </p:txBody>
      </p:sp>
      <p:sp>
        <p:nvSpPr>
          <p:cNvPr id="10" name="TextBox 9"/>
          <p:cNvSpPr txBox="1"/>
          <p:nvPr/>
        </p:nvSpPr>
        <p:spPr>
          <a:xfrm>
            <a:off x="582299" y="795131"/>
            <a:ext cx="797940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90"/>
                </a:solidFill>
              </a:rPr>
              <a:t>The dashboard allows ticket admin to view key ticket details including ticket status, request status, attendee type data and more.</a:t>
            </a:r>
          </a:p>
          <a:p>
            <a:pPr marL="285750" indent="-285750">
              <a:buFont typeface="Arial" panose="020B0604020202020204" pitchFamily="34" charset="0"/>
              <a:buChar char="•"/>
            </a:pPr>
            <a:r>
              <a:rPr lang="en-US" sz="1600" dirty="0">
                <a:solidFill>
                  <a:srgbClr val="000090"/>
                </a:solidFill>
              </a:rPr>
              <a:t>Ticket admin can use filters to adjust data points.</a:t>
            </a:r>
          </a:p>
        </p:txBody>
      </p:sp>
      <p:sp>
        <p:nvSpPr>
          <p:cNvPr id="6" name="Slide Number Placeholder 5"/>
          <p:cNvSpPr>
            <a:spLocks noGrp="1"/>
          </p:cNvSpPr>
          <p:nvPr>
            <p:ph type="sldNum" sz="quarter" idx="12"/>
          </p:nvPr>
        </p:nvSpPr>
        <p:spPr/>
        <p:txBody>
          <a:bodyPr/>
          <a:lstStyle/>
          <a:p>
            <a:fld id="{10D76F1F-F32F-F74B-8A18-41FB91E2F4E6}" type="slidenum">
              <a:rPr lang="en-US" smtClean="0"/>
              <a:t>3</a:t>
            </a:fld>
            <a:endParaRPr lang="en-US"/>
          </a:p>
        </p:txBody>
      </p:sp>
      <p:pic>
        <p:nvPicPr>
          <p:cNvPr id="11" name="Picture 10" descr="A picture containing screenshot&#10;&#10;Description automatically generated">
            <a:extLst>
              <a:ext uri="{FF2B5EF4-FFF2-40B4-BE49-F238E27FC236}">
                <a16:creationId xmlns:a16="http://schemas.microsoft.com/office/drawing/2014/main" id="{81500F0D-B577-DC43-A35A-5D5DC24FB46C}"/>
              </a:ext>
            </a:extLst>
          </p:cNvPr>
          <p:cNvPicPr>
            <a:picLocks noChangeAspect="1"/>
          </p:cNvPicPr>
          <p:nvPr/>
        </p:nvPicPr>
        <p:blipFill>
          <a:blip r:embed="rId3"/>
          <a:stretch>
            <a:fillRect/>
          </a:stretch>
        </p:blipFill>
        <p:spPr>
          <a:xfrm>
            <a:off x="126287" y="1765589"/>
            <a:ext cx="8891425" cy="5043569"/>
          </a:xfrm>
          <a:prstGeom prst="rect">
            <a:avLst/>
          </a:prstGeom>
        </p:spPr>
      </p:pic>
    </p:spTree>
    <p:extLst>
      <p:ext uri="{BB962C8B-B14F-4D97-AF65-F5344CB8AC3E}">
        <p14:creationId xmlns:p14="http://schemas.microsoft.com/office/powerpoint/2010/main" val="3318906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Manage Page</a:t>
            </a:r>
          </a:p>
        </p:txBody>
      </p:sp>
      <p:sp>
        <p:nvSpPr>
          <p:cNvPr id="10" name="TextBox 9"/>
          <p:cNvSpPr txBox="1"/>
          <p:nvPr/>
        </p:nvSpPr>
        <p:spPr>
          <a:xfrm>
            <a:off x="561931" y="855612"/>
            <a:ext cx="7979400" cy="1815882"/>
          </a:xfrm>
          <a:prstGeom prst="rect">
            <a:avLst/>
          </a:prstGeom>
          <a:noFill/>
        </p:spPr>
        <p:txBody>
          <a:bodyPr wrap="square" rtlCol="0">
            <a:spAutoFit/>
          </a:bodyPr>
          <a:lstStyle/>
          <a:p>
            <a:pPr marL="285750" indent="-285750">
              <a:buFont typeface="Arial"/>
              <a:buChar char="•"/>
            </a:pPr>
            <a:r>
              <a:rPr lang="en-US" sz="1600" dirty="0">
                <a:solidFill>
                  <a:srgbClr val="000090"/>
                </a:solidFill>
              </a:rPr>
              <a:t>When viewing events, to the right of the event details, ticket admin have three management options for their tickets. The first tab with the ticket icon allows ticket admin to view their tickets for the event (screenshot below), the second tab with the paper tray icon allows ticket admin to view their pending requests, and the third tab (portrait icon) allows ticket admin to view their attendees for that event.</a:t>
            </a:r>
          </a:p>
          <a:p>
            <a:pPr marL="285750" indent="-285750">
              <a:buFont typeface="Arial"/>
              <a:buChar char="•"/>
            </a:pPr>
            <a:r>
              <a:rPr lang="en-US" sz="1600" dirty="0">
                <a:solidFill>
                  <a:srgbClr val="000090"/>
                </a:solidFill>
              </a:rPr>
              <a:t>If tickets have a status (available, hold, auto-assign) other than the available, the status will show on the dashboard. </a:t>
            </a:r>
          </a:p>
        </p:txBody>
      </p:sp>
      <p:sp>
        <p:nvSpPr>
          <p:cNvPr id="5" name="TextBox 4"/>
          <p:cNvSpPr txBox="1"/>
          <p:nvPr/>
        </p:nvSpPr>
        <p:spPr>
          <a:xfrm>
            <a:off x="561931" y="3844687"/>
            <a:ext cx="7979400" cy="1323439"/>
          </a:xfrm>
          <a:prstGeom prst="rect">
            <a:avLst/>
          </a:prstGeom>
          <a:noFill/>
        </p:spPr>
        <p:txBody>
          <a:bodyPr wrap="square" rtlCol="0">
            <a:spAutoFit/>
          </a:bodyPr>
          <a:lstStyle/>
          <a:p>
            <a:pPr marL="285750" indent="-285750">
              <a:buFont typeface="Arial"/>
              <a:buChar char="•"/>
            </a:pPr>
            <a:r>
              <a:rPr lang="en-US" sz="1600" dirty="0">
                <a:solidFill>
                  <a:srgbClr val="000090"/>
                </a:solidFill>
              </a:rPr>
              <a:t>Click the “cog” icon for five options: ticket admin can select “</a:t>
            </a:r>
            <a:r>
              <a:rPr lang="en-US" sz="1600" dirty="0" err="1">
                <a:solidFill>
                  <a:srgbClr val="000090"/>
                </a:solidFill>
              </a:rPr>
              <a:t>Configu</a:t>
            </a:r>
            <a:r>
              <a:rPr lang="en-US" sz="1600" dirty="0">
                <a:solidFill>
                  <a:srgbClr val="000090"/>
                </a:solidFill>
              </a:rPr>
              <a:t>” to configure all tickets for this event, “+ Add tickets” to add additional inventory to this event, “Report” to report on tickets for this event, or “View in shop section” to see the user’s ticket view page. “Edit event details” is only available for events that have been created privately for your company’s account. </a:t>
            </a:r>
          </a:p>
        </p:txBody>
      </p:sp>
      <p:sp>
        <p:nvSpPr>
          <p:cNvPr id="6" name="Slide Number Placeholder 5"/>
          <p:cNvSpPr>
            <a:spLocks noGrp="1"/>
          </p:cNvSpPr>
          <p:nvPr>
            <p:ph type="sldNum" sz="quarter" idx="12"/>
          </p:nvPr>
        </p:nvSpPr>
        <p:spPr/>
        <p:txBody>
          <a:bodyPr/>
          <a:lstStyle/>
          <a:p>
            <a:fld id="{10D76F1F-F32F-F74B-8A18-41FB91E2F4E6}" type="slidenum">
              <a:rPr lang="en-US" smtClean="0"/>
              <a:t>4</a:t>
            </a:fld>
            <a:endParaRPr lang="en-US"/>
          </a:p>
        </p:txBody>
      </p:sp>
      <p:pic>
        <p:nvPicPr>
          <p:cNvPr id="7" name="Picture 6">
            <a:extLst>
              <a:ext uri="{FF2B5EF4-FFF2-40B4-BE49-F238E27FC236}">
                <a16:creationId xmlns:a16="http://schemas.microsoft.com/office/drawing/2014/main" id="{63B6CA76-06BA-45B2-9E98-68EBF91B26BF}"/>
              </a:ext>
            </a:extLst>
          </p:cNvPr>
          <p:cNvPicPr>
            <a:picLocks noChangeAspect="1"/>
          </p:cNvPicPr>
          <p:nvPr/>
        </p:nvPicPr>
        <p:blipFill rotWithShape="1">
          <a:blip r:embed="rId3"/>
          <a:srcRect l="22434" t="47434" r="5000" b="44910"/>
          <a:stretch/>
        </p:blipFill>
        <p:spPr>
          <a:xfrm>
            <a:off x="0" y="3057125"/>
            <a:ext cx="9144000" cy="648151"/>
          </a:xfrm>
          <a:prstGeom prst="rect">
            <a:avLst/>
          </a:prstGeom>
        </p:spPr>
      </p:pic>
      <p:pic>
        <p:nvPicPr>
          <p:cNvPr id="8" name="Picture 7">
            <a:extLst>
              <a:ext uri="{FF2B5EF4-FFF2-40B4-BE49-F238E27FC236}">
                <a16:creationId xmlns:a16="http://schemas.microsoft.com/office/drawing/2014/main" id="{E4EEC397-A301-4439-ADCC-15AE41A28034}"/>
              </a:ext>
            </a:extLst>
          </p:cNvPr>
          <p:cNvPicPr>
            <a:picLocks noChangeAspect="1"/>
          </p:cNvPicPr>
          <p:nvPr/>
        </p:nvPicPr>
        <p:blipFill rotWithShape="1">
          <a:blip r:embed="rId4"/>
          <a:srcRect l="22830" t="47378" r="5460" b="37270"/>
          <a:stretch/>
        </p:blipFill>
        <p:spPr>
          <a:xfrm>
            <a:off x="1" y="5103506"/>
            <a:ext cx="9144000" cy="1298235"/>
          </a:xfrm>
          <a:prstGeom prst="rect">
            <a:avLst/>
          </a:prstGeom>
        </p:spPr>
      </p:pic>
      <p:sp>
        <p:nvSpPr>
          <p:cNvPr id="2" name="Oval 1">
            <a:extLst>
              <a:ext uri="{FF2B5EF4-FFF2-40B4-BE49-F238E27FC236}">
                <a16:creationId xmlns:a16="http://schemas.microsoft.com/office/drawing/2014/main" id="{6D17650A-441D-A54F-B2EA-BE7FCDA7EC8D}"/>
              </a:ext>
            </a:extLst>
          </p:cNvPr>
          <p:cNvSpPr/>
          <p:nvPr/>
        </p:nvSpPr>
        <p:spPr>
          <a:xfrm>
            <a:off x="7141030" y="2906486"/>
            <a:ext cx="1643742" cy="78757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345D721-895F-C243-89B6-61DA5D6EF9B2}"/>
              </a:ext>
            </a:extLst>
          </p:cNvPr>
          <p:cNvSpPr/>
          <p:nvPr/>
        </p:nvSpPr>
        <p:spPr>
          <a:xfrm>
            <a:off x="8563103" y="5497286"/>
            <a:ext cx="515583" cy="50510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011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Manage Page</a:t>
            </a:r>
          </a:p>
        </p:txBody>
      </p:sp>
      <p:sp>
        <p:nvSpPr>
          <p:cNvPr id="10" name="TextBox 9"/>
          <p:cNvSpPr txBox="1"/>
          <p:nvPr/>
        </p:nvSpPr>
        <p:spPr>
          <a:xfrm>
            <a:off x="561931" y="855612"/>
            <a:ext cx="7979400" cy="1569660"/>
          </a:xfrm>
          <a:prstGeom prst="rect">
            <a:avLst/>
          </a:prstGeom>
          <a:noFill/>
        </p:spPr>
        <p:txBody>
          <a:bodyPr wrap="square" rtlCol="0">
            <a:spAutoFit/>
          </a:bodyPr>
          <a:lstStyle/>
          <a:p>
            <a:r>
              <a:rPr lang="en-US" sz="1600" dirty="0">
                <a:solidFill>
                  <a:srgbClr val="000090"/>
                </a:solidFill>
              </a:rPr>
              <a:t>On the tickets tab, ticket admin can see the ticket status: </a:t>
            </a:r>
          </a:p>
          <a:p>
            <a:pPr marL="285750" indent="-285750">
              <a:buFontTx/>
              <a:buChar char="-"/>
            </a:pPr>
            <a:r>
              <a:rPr lang="en-US" sz="1600" dirty="0">
                <a:solidFill>
                  <a:srgbClr val="000090"/>
                </a:solidFill>
              </a:rPr>
              <a:t>Assign/Approved: has a logo on the ticket</a:t>
            </a:r>
          </a:p>
          <a:p>
            <a:pPr marL="285750" indent="-285750">
              <a:buFontTx/>
              <a:buChar char="-"/>
            </a:pPr>
            <a:r>
              <a:rPr lang="en-US" sz="1600" dirty="0">
                <a:solidFill>
                  <a:srgbClr val="000090"/>
                </a:solidFill>
              </a:rPr>
              <a:t>Auto-Assign: green</a:t>
            </a:r>
          </a:p>
          <a:p>
            <a:pPr marL="285750" indent="-285750">
              <a:buFontTx/>
              <a:buChar char="-"/>
            </a:pPr>
            <a:r>
              <a:rPr lang="en-US" sz="1600" dirty="0">
                <a:solidFill>
                  <a:srgbClr val="000090"/>
                </a:solidFill>
              </a:rPr>
              <a:t>Held: red</a:t>
            </a:r>
          </a:p>
          <a:p>
            <a:pPr marL="285750" indent="-285750">
              <a:buFontTx/>
              <a:buChar char="-"/>
            </a:pPr>
            <a:r>
              <a:rPr lang="en-US" sz="1600" dirty="0">
                <a:solidFill>
                  <a:srgbClr val="000090"/>
                </a:solidFill>
              </a:rPr>
              <a:t>Blue: available</a:t>
            </a:r>
          </a:p>
          <a:p>
            <a:endParaRPr lang="en-US" sz="1600" dirty="0">
              <a:solidFill>
                <a:srgbClr val="000090"/>
              </a:solidFill>
            </a:endParaRPr>
          </a:p>
        </p:txBody>
      </p:sp>
      <p:sp>
        <p:nvSpPr>
          <p:cNvPr id="3" name="Slide Number Placeholder 2"/>
          <p:cNvSpPr>
            <a:spLocks noGrp="1"/>
          </p:cNvSpPr>
          <p:nvPr>
            <p:ph type="sldNum" sz="quarter" idx="12"/>
          </p:nvPr>
        </p:nvSpPr>
        <p:spPr/>
        <p:txBody>
          <a:bodyPr/>
          <a:lstStyle/>
          <a:p>
            <a:fld id="{10D76F1F-F32F-F74B-8A18-41FB91E2F4E6}" type="slidenum">
              <a:rPr lang="en-US" smtClean="0"/>
              <a:t>5</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 y="2241290"/>
            <a:ext cx="7985760" cy="4299044"/>
          </a:xfrm>
          <a:prstGeom prst="rect">
            <a:avLst/>
          </a:prstGeom>
        </p:spPr>
      </p:pic>
    </p:spTree>
    <p:extLst>
      <p:ext uri="{BB962C8B-B14F-4D97-AF65-F5344CB8AC3E}">
        <p14:creationId xmlns:p14="http://schemas.microsoft.com/office/powerpoint/2010/main" val="4214548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Manage Page</a:t>
            </a:r>
          </a:p>
        </p:txBody>
      </p:sp>
      <p:sp>
        <p:nvSpPr>
          <p:cNvPr id="10" name="TextBox 9"/>
          <p:cNvSpPr txBox="1"/>
          <p:nvPr/>
        </p:nvSpPr>
        <p:spPr>
          <a:xfrm>
            <a:off x="457200" y="1233195"/>
            <a:ext cx="2355454" cy="3539430"/>
          </a:xfrm>
          <a:prstGeom prst="rect">
            <a:avLst/>
          </a:prstGeom>
          <a:noFill/>
        </p:spPr>
        <p:txBody>
          <a:bodyPr wrap="square" rtlCol="0">
            <a:spAutoFit/>
          </a:bodyPr>
          <a:lstStyle/>
          <a:p>
            <a:pPr marL="285750" indent="-285750">
              <a:buFont typeface="Arial"/>
              <a:buChar char="•"/>
            </a:pPr>
            <a:r>
              <a:rPr lang="en-US" sz="1600" dirty="0">
                <a:solidFill>
                  <a:srgbClr val="000090"/>
                </a:solidFill>
              </a:rPr>
              <a:t>When a ticket admin moves their mouse over an assigned ticket, a pop-up appears with key information.</a:t>
            </a:r>
          </a:p>
          <a:p>
            <a:pPr marL="285750" indent="-285750">
              <a:buFont typeface="Arial"/>
              <a:buChar char="•"/>
            </a:pPr>
            <a:r>
              <a:rPr lang="en-US" sz="1600" dirty="0">
                <a:solidFill>
                  <a:srgbClr val="000090"/>
                </a:solidFill>
              </a:rPr>
              <a:t>Clicking the “cog” icon provides the ticket admin with several options including; view the attendee, changing tickets, cloning, and printing name badges. </a:t>
            </a:r>
          </a:p>
        </p:txBody>
      </p:sp>
      <p:sp>
        <p:nvSpPr>
          <p:cNvPr id="2" name="Slide Number Placeholder 1"/>
          <p:cNvSpPr>
            <a:spLocks noGrp="1"/>
          </p:cNvSpPr>
          <p:nvPr>
            <p:ph type="sldNum" sz="quarter" idx="12"/>
          </p:nvPr>
        </p:nvSpPr>
        <p:spPr/>
        <p:txBody>
          <a:bodyPr/>
          <a:lstStyle/>
          <a:p>
            <a:fld id="{10D76F1F-F32F-F74B-8A18-41FB91E2F4E6}" type="slidenum">
              <a:rPr lang="en-US" smtClean="0"/>
              <a:t>6</a:t>
            </a:fld>
            <a:endParaRPr lang="en-US"/>
          </a:p>
        </p:txBody>
      </p:sp>
      <p:pic>
        <p:nvPicPr>
          <p:cNvPr id="7" name="Picture 6" descr="A screenshot of a cell phone&#13;&#10;&#13;&#10;Description automatically generated">
            <a:extLst>
              <a:ext uri="{FF2B5EF4-FFF2-40B4-BE49-F238E27FC236}">
                <a16:creationId xmlns:a16="http://schemas.microsoft.com/office/drawing/2014/main" id="{47B6A8E8-042B-F644-BD73-EB681B421282}"/>
              </a:ext>
            </a:extLst>
          </p:cNvPr>
          <p:cNvPicPr>
            <a:picLocks noChangeAspect="1"/>
          </p:cNvPicPr>
          <p:nvPr/>
        </p:nvPicPr>
        <p:blipFill>
          <a:blip r:embed="rId3"/>
          <a:stretch>
            <a:fillRect/>
          </a:stretch>
        </p:blipFill>
        <p:spPr>
          <a:xfrm>
            <a:off x="3409102" y="1703540"/>
            <a:ext cx="4788226" cy="3821482"/>
          </a:xfrm>
          <a:prstGeom prst="rect">
            <a:avLst/>
          </a:prstGeom>
        </p:spPr>
      </p:pic>
    </p:spTree>
    <p:extLst>
      <p:ext uri="{BB962C8B-B14F-4D97-AF65-F5344CB8AC3E}">
        <p14:creationId xmlns:p14="http://schemas.microsoft.com/office/powerpoint/2010/main" val="2643973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8"/>
            <a:ext cx="8229600" cy="516949"/>
          </a:xfrm>
        </p:spPr>
        <p:txBody>
          <a:bodyPr>
            <a:noAutofit/>
          </a:bodyPr>
          <a:lstStyle/>
          <a:p>
            <a:r>
              <a:rPr lang="en-US" sz="2800" b="1" dirty="0">
                <a:solidFill>
                  <a:srgbClr val="000090"/>
                </a:solidFill>
              </a:rPr>
              <a:t>Manage Page</a:t>
            </a:r>
          </a:p>
        </p:txBody>
      </p:sp>
      <p:sp>
        <p:nvSpPr>
          <p:cNvPr id="10" name="TextBox 9"/>
          <p:cNvSpPr txBox="1"/>
          <p:nvPr/>
        </p:nvSpPr>
        <p:spPr>
          <a:xfrm>
            <a:off x="561931" y="855617"/>
            <a:ext cx="7979400" cy="3539430"/>
          </a:xfrm>
          <a:prstGeom prst="rect">
            <a:avLst/>
          </a:prstGeom>
          <a:noFill/>
        </p:spPr>
        <p:txBody>
          <a:bodyPr wrap="square" rtlCol="0">
            <a:spAutoFit/>
          </a:bodyPr>
          <a:lstStyle/>
          <a:p>
            <a:r>
              <a:rPr lang="en-US" sz="1600" dirty="0">
                <a:solidFill>
                  <a:srgbClr val="000090"/>
                </a:solidFill>
              </a:rPr>
              <a:t>On the tickets page, ticket admin can view several icons below tickets. When a ticket admin moves their mouse over an icon, a pop-up window will appear.</a:t>
            </a:r>
          </a:p>
          <a:p>
            <a:endParaRPr lang="en-US" sz="1600" dirty="0">
              <a:solidFill>
                <a:srgbClr val="000090"/>
              </a:solidFill>
            </a:endParaRPr>
          </a:p>
          <a:p>
            <a:r>
              <a:rPr lang="en-US" sz="1600" dirty="0">
                <a:solidFill>
                  <a:srgbClr val="000090"/>
                </a:solidFill>
              </a:rPr>
              <a:t>Icons include:</a:t>
            </a:r>
          </a:p>
          <a:p>
            <a:pPr marL="285750" indent="-285750">
              <a:buFont typeface="Arial"/>
              <a:buChar char="•"/>
            </a:pPr>
            <a:r>
              <a:rPr lang="en-US" sz="1600" dirty="0">
                <a:solidFill>
                  <a:srgbClr val="000090"/>
                </a:solidFill>
              </a:rPr>
              <a:t>Ticket Type (paper, e-ticket, non-ticketed)</a:t>
            </a:r>
          </a:p>
          <a:p>
            <a:pPr marL="285750" indent="-285750">
              <a:buFont typeface="Arial"/>
              <a:buChar char="•"/>
            </a:pPr>
            <a:r>
              <a:rPr lang="en-US" sz="1600" dirty="0">
                <a:solidFill>
                  <a:srgbClr val="000090"/>
                </a:solidFill>
              </a:rPr>
              <a:t>Managers and Access</a:t>
            </a:r>
          </a:p>
          <a:p>
            <a:pPr marL="285750" indent="-285750">
              <a:buFont typeface="Arial"/>
              <a:buChar char="•"/>
            </a:pPr>
            <a:r>
              <a:rPr lang="en-US" sz="1600" dirty="0">
                <a:solidFill>
                  <a:srgbClr val="000090"/>
                </a:solidFill>
              </a:rPr>
              <a:t>Attendee Types</a:t>
            </a:r>
          </a:p>
          <a:p>
            <a:pPr marL="285750" indent="-285750">
              <a:buFont typeface="Arial"/>
              <a:buChar char="•"/>
            </a:pPr>
            <a:r>
              <a:rPr lang="en-US" sz="1600" dirty="0">
                <a:solidFill>
                  <a:srgbClr val="000090"/>
                </a:solidFill>
              </a:rPr>
              <a:t>Delivery Status/In-hands Status (possession of the tickets)</a:t>
            </a:r>
          </a:p>
          <a:p>
            <a:pPr marL="285750" indent="-285750">
              <a:buFont typeface="Arial"/>
              <a:buChar char="•"/>
            </a:pPr>
            <a:r>
              <a:rPr lang="en-US" sz="1600" dirty="0">
                <a:solidFill>
                  <a:srgbClr val="000090"/>
                </a:solidFill>
              </a:rPr>
              <a:t>Auto-assign Status</a:t>
            </a:r>
          </a:p>
          <a:p>
            <a:pPr marL="285750" indent="-285750">
              <a:buFont typeface="Arial"/>
              <a:buChar char="•"/>
            </a:pPr>
            <a:r>
              <a:rPr lang="en-US" sz="1600" dirty="0">
                <a:solidFill>
                  <a:srgbClr val="000090"/>
                </a:solidFill>
              </a:rPr>
              <a:t>Notes</a:t>
            </a:r>
          </a:p>
          <a:p>
            <a:pPr marL="285750" indent="-285750">
              <a:buFont typeface="Arial"/>
              <a:buChar char="•"/>
            </a:pPr>
            <a:r>
              <a:rPr lang="en-US" sz="1600" dirty="0">
                <a:solidFill>
                  <a:srgbClr val="000090"/>
                </a:solidFill>
              </a:rPr>
              <a:t>Audit Trail - The audit trail shows the life cycle of a ticket from creation, to approvals, to shipping. If you need assistance interpreting the audit trail, please feel free to call support or your client services manager.</a:t>
            </a:r>
          </a:p>
          <a:p>
            <a:pPr marL="285750" indent="-285750">
              <a:buFont typeface="Arial"/>
              <a:buChar char="•"/>
            </a:pPr>
            <a:endParaRPr lang="en-US" sz="1600" dirty="0">
              <a:solidFill>
                <a:srgbClr val="000090"/>
              </a:solidFill>
            </a:endParaRPr>
          </a:p>
        </p:txBody>
      </p:sp>
      <p:sp>
        <p:nvSpPr>
          <p:cNvPr id="2" name="Slide Number Placeholder 1"/>
          <p:cNvSpPr>
            <a:spLocks noGrp="1"/>
          </p:cNvSpPr>
          <p:nvPr>
            <p:ph type="sldNum" sz="quarter" idx="12"/>
          </p:nvPr>
        </p:nvSpPr>
        <p:spPr/>
        <p:txBody>
          <a:bodyPr/>
          <a:lstStyle/>
          <a:p>
            <a:fld id="{10D76F1F-F32F-F74B-8A18-41FB91E2F4E6}" type="slidenum">
              <a:rPr lang="en-US" smtClean="0"/>
              <a:t>7</a:t>
            </a:fld>
            <a:endParaRPr lang="en-US"/>
          </a:p>
        </p:txBody>
      </p:sp>
      <p:pic>
        <p:nvPicPr>
          <p:cNvPr id="8" name="Picture 7" descr="A close up of a logo&#13;&#10;&#13;&#10;Description automatically generated">
            <a:extLst>
              <a:ext uri="{FF2B5EF4-FFF2-40B4-BE49-F238E27FC236}">
                <a16:creationId xmlns:a16="http://schemas.microsoft.com/office/drawing/2014/main" id="{9E26C888-3668-C647-BD39-4C899567C6A3}"/>
              </a:ext>
            </a:extLst>
          </p:cNvPr>
          <p:cNvPicPr>
            <a:picLocks noChangeAspect="1"/>
          </p:cNvPicPr>
          <p:nvPr/>
        </p:nvPicPr>
        <p:blipFill>
          <a:blip r:embed="rId3"/>
          <a:stretch>
            <a:fillRect/>
          </a:stretch>
        </p:blipFill>
        <p:spPr>
          <a:xfrm>
            <a:off x="816429" y="4559680"/>
            <a:ext cx="1905000" cy="1866900"/>
          </a:xfrm>
          <a:prstGeom prst="rect">
            <a:avLst/>
          </a:prstGeom>
        </p:spPr>
      </p:pic>
      <p:pic>
        <p:nvPicPr>
          <p:cNvPr id="11" name="Picture 10" descr="A screenshot of a cell phone&#13;&#10;&#13;&#10;Description automatically generated">
            <a:extLst>
              <a:ext uri="{FF2B5EF4-FFF2-40B4-BE49-F238E27FC236}">
                <a16:creationId xmlns:a16="http://schemas.microsoft.com/office/drawing/2014/main" id="{EB02255D-4C9F-424F-A042-F98B687409A7}"/>
              </a:ext>
            </a:extLst>
          </p:cNvPr>
          <p:cNvPicPr>
            <a:picLocks noChangeAspect="1"/>
          </p:cNvPicPr>
          <p:nvPr/>
        </p:nvPicPr>
        <p:blipFill>
          <a:blip r:embed="rId4"/>
          <a:stretch>
            <a:fillRect/>
          </a:stretch>
        </p:blipFill>
        <p:spPr>
          <a:xfrm>
            <a:off x="4023178" y="4273930"/>
            <a:ext cx="4025900" cy="2438400"/>
          </a:xfrm>
          <a:prstGeom prst="rect">
            <a:avLst/>
          </a:prstGeom>
        </p:spPr>
      </p:pic>
      <p:sp>
        <p:nvSpPr>
          <p:cNvPr id="12" name="Oval 11">
            <a:extLst>
              <a:ext uri="{FF2B5EF4-FFF2-40B4-BE49-F238E27FC236}">
                <a16:creationId xmlns:a16="http://schemas.microsoft.com/office/drawing/2014/main" id="{424FE5BE-D90B-D044-82CF-726513571450}"/>
              </a:ext>
            </a:extLst>
          </p:cNvPr>
          <p:cNvSpPr/>
          <p:nvPr/>
        </p:nvSpPr>
        <p:spPr>
          <a:xfrm>
            <a:off x="1034143" y="5747658"/>
            <a:ext cx="1589314" cy="58782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9805F28-44EE-7E44-967B-9461A78DBDFA}"/>
              </a:ext>
            </a:extLst>
          </p:cNvPr>
          <p:cNvSpPr/>
          <p:nvPr/>
        </p:nvSpPr>
        <p:spPr>
          <a:xfrm>
            <a:off x="5780314" y="6426581"/>
            <a:ext cx="511629" cy="28575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531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1562</TotalTime>
  <Words>677</Words>
  <Application>Microsoft Macintosh PowerPoint</Application>
  <PresentationFormat>On-screen Show (4:3)</PresentationFormat>
  <Paragraphs>55</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Manage Page</vt:lpstr>
      <vt:lpstr>Manage Page</vt:lpstr>
      <vt:lpstr>Manage Page</vt:lpstr>
      <vt:lpstr>Manage Page</vt:lpstr>
      <vt:lpstr>Manage Page</vt:lpstr>
      <vt:lpstr>Manage Page</vt:lpstr>
      <vt:lpstr>Manage Page</vt:lpstr>
    </vt:vector>
  </TitlesOfParts>
  <Company>Concierge Live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Inventory – Figure 1 &amp; 2 </dc:title>
  <dc:creator>Hannah Wilcher</dc:creator>
  <cp:lastModifiedBy>Alec Coughlin</cp:lastModifiedBy>
  <cp:revision>83</cp:revision>
  <cp:lastPrinted>2013-07-11T18:36:11Z</cp:lastPrinted>
  <dcterms:created xsi:type="dcterms:W3CDTF">2013-07-11T18:15:39Z</dcterms:created>
  <dcterms:modified xsi:type="dcterms:W3CDTF">2020-05-27T13:16:01Z</dcterms:modified>
</cp:coreProperties>
</file>