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306" r:id="rId2"/>
    <p:sldId id="307" r:id="rId3"/>
    <p:sldId id="365" r:id="rId4"/>
    <p:sldId id="366" r:id="rId5"/>
    <p:sldId id="263" r:id="rId6"/>
    <p:sldId id="367" r:id="rId7"/>
    <p:sldId id="3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76"/>
    <p:restoredTop sz="93878" autoAdjust="0"/>
  </p:normalViewPr>
  <p:slideViewPr>
    <p:cSldViewPr snapToGrid="0" snapToObjects="1">
      <p:cViewPr varScale="1">
        <p:scale>
          <a:sx n="120" d="100"/>
          <a:sy n="120" d="100"/>
        </p:scale>
        <p:origin x="2024" y="18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6" d="100"/>
          <a:sy n="96" d="100"/>
        </p:scale>
        <p:origin x="-2864"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A01B53-7475-A54C-AB0C-BF77CB932EAD}" type="datetimeFigureOut">
              <a:rPr lang="en-US" smtClean="0"/>
              <a:t>5/27/20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622F0B1-6992-724E-ABB0-B6E383FD0477}" type="slidenum">
              <a:rPr lang="en-US" smtClean="0"/>
              <a:t>‹#›</a:t>
            </a:fld>
            <a:endParaRPr lang="en-US"/>
          </a:p>
        </p:txBody>
      </p:sp>
    </p:spTree>
    <p:extLst>
      <p:ext uri="{BB962C8B-B14F-4D97-AF65-F5344CB8AC3E}">
        <p14:creationId xmlns:p14="http://schemas.microsoft.com/office/powerpoint/2010/main" val="30353190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50C3CA-3487-154C-8194-870561357E19}" type="datetimeFigureOut">
              <a:rPr lang="en-US" smtClean="0"/>
              <a:t>5/27/20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922435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3710865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624143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4105648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3822998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4093731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02F1E8-933B-E740-BE74-337D2EA06DC0}"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8ED074-764A-6D47-A62E-0612154E07B4}"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0CA0E6-2928-F243-9630-F9E1B5AFF0FE}"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749E95-5BBB-C348-B92B-CD1051352571}"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71304C-D2B2-F74D-AE90-3591A4124DCC}" type="datetime1">
              <a:rPr lang="en-US" smtClean="0"/>
              <a:t>5/27/20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1C345F-08E3-D443-A225-59409A849F1A}"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E8E5BC3-C7C2-094A-A9F5-32EC80D48E80}" type="datetime1">
              <a:rPr lang="en-US" smtClean="0"/>
              <a:t>5/27/20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B93F5F1-0B02-8F44-BDBF-F904384498A6}" type="datetime1">
              <a:rPr lang="en-US" smtClean="0"/>
              <a:t>5/27/20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7F8AB6-78C4-9A4F-A23D-81CD8B6C23FC}" type="datetime1">
              <a:rPr lang="en-US" smtClean="0"/>
              <a:t>5/27/20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600046-F25D-D940-85EA-35F94049C763}"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D511F1-55C3-D041-BCAA-05076C05CF0D}" type="datetime1">
              <a:rPr lang="en-US" smtClean="0"/>
              <a:t>5/27/20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4077A2-9B1D-BD40-BC70-356D3EFCE33E}" type="datetime1">
              <a:rPr lang="en-US" smtClean="0"/>
              <a:t>5/27/20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561931" y="698085"/>
            <a:ext cx="7979400" cy="1077218"/>
          </a:xfrm>
          <a:prstGeom prst="rect">
            <a:avLst/>
          </a:prstGeom>
          <a:noFill/>
        </p:spPr>
        <p:txBody>
          <a:bodyPr wrap="square" rtlCol="0">
            <a:spAutoFit/>
          </a:bodyPr>
          <a:lstStyle/>
          <a:p>
            <a:pPr marL="285750" indent="-285750">
              <a:buFont typeface="Arial"/>
              <a:buChar char="•"/>
            </a:pPr>
            <a:r>
              <a:rPr lang="en-US" sz="1600" dirty="0">
                <a:solidFill>
                  <a:srgbClr val="000090"/>
                </a:solidFill>
              </a:rPr>
              <a:t>Mass configuring is a way for ticket admin to make the same edits to the same tickets in mass, vs. having to configuration event by event. </a:t>
            </a:r>
          </a:p>
          <a:p>
            <a:pPr marL="285750" indent="-285750">
              <a:buFont typeface="Arial"/>
              <a:buChar char="•"/>
            </a:pPr>
            <a:r>
              <a:rPr lang="en-US" sz="1600" dirty="0">
                <a:solidFill>
                  <a:srgbClr val="000090"/>
                </a:solidFill>
              </a:rPr>
              <a:t>On the Manage page, click on the “Tickets” tab in the navigation then click “Mass configure…”.</a:t>
            </a:r>
          </a:p>
        </p:txBody>
      </p:sp>
      <p:sp>
        <p:nvSpPr>
          <p:cNvPr id="8" name="TextBox 7"/>
          <p:cNvSpPr txBox="1"/>
          <p:nvPr/>
        </p:nvSpPr>
        <p:spPr>
          <a:xfrm>
            <a:off x="561931" y="2962392"/>
            <a:ext cx="7979400" cy="338554"/>
          </a:xfrm>
          <a:prstGeom prst="rect">
            <a:avLst/>
          </a:prstGeom>
          <a:noFill/>
        </p:spPr>
        <p:txBody>
          <a:bodyPr wrap="square" rtlCol="0">
            <a:spAutoFit/>
          </a:bodyPr>
          <a:lstStyle/>
          <a:p>
            <a:pPr marL="285750" indent="-285750">
              <a:buFont typeface="Arial"/>
              <a:buChar char="•"/>
            </a:pPr>
            <a:r>
              <a:rPr lang="en-US" sz="1600" dirty="0">
                <a:solidFill>
                  <a:srgbClr val="000090"/>
                </a:solidFill>
              </a:rPr>
              <a:t>On the tickets page, click the “Mass Configure” button.</a:t>
            </a:r>
          </a:p>
        </p:txBody>
      </p:sp>
      <p:pic>
        <p:nvPicPr>
          <p:cNvPr id="5" name="Picture 4" descr="A screenshot of a cell phone&#13;&#10;&#13;&#10;Description automatically generated">
            <a:extLst>
              <a:ext uri="{FF2B5EF4-FFF2-40B4-BE49-F238E27FC236}">
                <a16:creationId xmlns:a16="http://schemas.microsoft.com/office/drawing/2014/main" id="{3BD7F8D8-F476-0D4A-AC7B-287BB37DE769}"/>
              </a:ext>
            </a:extLst>
          </p:cNvPr>
          <p:cNvPicPr>
            <a:picLocks noChangeAspect="1"/>
          </p:cNvPicPr>
          <p:nvPr/>
        </p:nvPicPr>
        <p:blipFill>
          <a:blip r:embed="rId3"/>
          <a:stretch>
            <a:fillRect/>
          </a:stretch>
        </p:blipFill>
        <p:spPr>
          <a:xfrm>
            <a:off x="109830" y="1895297"/>
            <a:ext cx="8924339" cy="697814"/>
          </a:xfrm>
          <a:prstGeom prst="rect">
            <a:avLst/>
          </a:prstGeom>
        </p:spPr>
      </p:pic>
      <p:pic>
        <p:nvPicPr>
          <p:cNvPr id="9" name="Picture 8" descr="A screenshot of a cell phone&#13;&#10;&#13;&#10;Description automatically generated">
            <a:extLst>
              <a:ext uri="{FF2B5EF4-FFF2-40B4-BE49-F238E27FC236}">
                <a16:creationId xmlns:a16="http://schemas.microsoft.com/office/drawing/2014/main" id="{8DD31BA8-B76A-584A-BF64-EC7FC8202702}"/>
              </a:ext>
            </a:extLst>
          </p:cNvPr>
          <p:cNvPicPr>
            <a:picLocks noChangeAspect="1"/>
          </p:cNvPicPr>
          <p:nvPr/>
        </p:nvPicPr>
        <p:blipFill>
          <a:blip r:embed="rId4"/>
          <a:stretch>
            <a:fillRect/>
          </a:stretch>
        </p:blipFill>
        <p:spPr>
          <a:xfrm>
            <a:off x="561931" y="3484716"/>
            <a:ext cx="8241323" cy="3206624"/>
          </a:xfrm>
          <a:prstGeom prst="rect">
            <a:avLst/>
          </a:prstGeom>
        </p:spPr>
      </p:pic>
      <p:sp>
        <p:nvSpPr>
          <p:cNvPr id="11" name="Oval 10">
            <a:extLst>
              <a:ext uri="{FF2B5EF4-FFF2-40B4-BE49-F238E27FC236}">
                <a16:creationId xmlns:a16="http://schemas.microsoft.com/office/drawing/2014/main" id="{0E3CB50D-74B8-A84E-B24D-E21364893281}"/>
              </a:ext>
            </a:extLst>
          </p:cNvPr>
          <p:cNvSpPr/>
          <p:nvPr/>
        </p:nvSpPr>
        <p:spPr>
          <a:xfrm>
            <a:off x="1641231" y="2150320"/>
            <a:ext cx="973015" cy="34890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69D7157-4342-6E44-B2C7-3450533E47DC}"/>
              </a:ext>
            </a:extLst>
          </p:cNvPr>
          <p:cNvSpPr/>
          <p:nvPr/>
        </p:nvSpPr>
        <p:spPr>
          <a:xfrm>
            <a:off x="7643446" y="4560277"/>
            <a:ext cx="1159808" cy="31652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602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561931" y="698085"/>
            <a:ext cx="7979400" cy="1323439"/>
          </a:xfrm>
          <a:prstGeom prst="rect">
            <a:avLst/>
          </a:prstGeom>
          <a:noFill/>
        </p:spPr>
        <p:txBody>
          <a:bodyPr wrap="square" rtlCol="0">
            <a:spAutoFit/>
          </a:bodyPr>
          <a:lstStyle/>
          <a:p>
            <a:pPr marL="285750" indent="-285750">
              <a:buFont typeface="Arial"/>
              <a:buChar char="•"/>
            </a:pPr>
            <a:r>
              <a:rPr lang="en-US" sz="1600" dirty="0">
                <a:solidFill>
                  <a:srgbClr val="000090"/>
                </a:solidFill>
              </a:rPr>
              <a:t>On the mass configure page, ticket admin can use filters to narrow the results to a venue, ticket location, etc.</a:t>
            </a:r>
          </a:p>
          <a:p>
            <a:pPr marL="285750" indent="-285750">
              <a:buFont typeface="Arial"/>
              <a:buChar char="•"/>
            </a:pPr>
            <a:r>
              <a:rPr lang="en-US" sz="1600" dirty="0">
                <a:solidFill>
                  <a:srgbClr val="000090"/>
                </a:solidFill>
              </a:rPr>
              <a:t>Be sure the date filter is set to “occurring in the future”.</a:t>
            </a:r>
          </a:p>
          <a:p>
            <a:pPr marL="285750" indent="-285750">
              <a:buFont typeface="Arial"/>
              <a:buChar char="•"/>
            </a:pPr>
            <a:r>
              <a:rPr lang="en-US" sz="1600" dirty="0">
                <a:solidFill>
                  <a:srgbClr val="000090"/>
                </a:solidFill>
              </a:rPr>
              <a:t>Click ”advanced” to view additional filters to narrow ticket results (i.e. venue name).</a:t>
            </a:r>
            <a:endParaRPr lang="en-US" sz="1600" dirty="0">
              <a:solidFill>
                <a:srgbClr val="FF0000"/>
              </a:solidFill>
            </a:endParaRPr>
          </a:p>
          <a:p>
            <a:endParaRPr lang="en-US" sz="1600" dirty="0">
              <a:solidFill>
                <a:srgbClr val="000090"/>
              </a:solidFill>
              <a:highlight>
                <a:srgbClr val="FFFF00"/>
              </a:highlight>
            </a:endParaRPr>
          </a:p>
        </p:txBody>
      </p:sp>
      <p:pic>
        <p:nvPicPr>
          <p:cNvPr id="12" name="Picture 11" descr="A screenshot of a cell phone&#10;&#10;Description automatically generated">
            <a:extLst>
              <a:ext uri="{FF2B5EF4-FFF2-40B4-BE49-F238E27FC236}">
                <a16:creationId xmlns:a16="http://schemas.microsoft.com/office/drawing/2014/main" id="{C25E401D-0DDF-2440-89B2-800EC83497DB}"/>
              </a:ext>
            </a:extLst>
          </p:cNvPr>
          <p:cNvPicPr>
            <a:picLocks noChangeAspect="1"/>
          </p:cNvPicPr>
          <p:nvPr/>
        </p:nvPicPr>
        <p:blipFill>
          <a:blip r:embed="rId3"/>
          <a:stretch>
            <a:fillRect/>
          </a:stretch>
        </p:blipFill>
        <p:spPr>
          <a:xfrm>
            <a:off x="249382" y="1960710"/>
            <a:ext cx="8894618" cy="3021287"/>
          </a:xfrm>
          <a:prstGeom prst="rect">
            <a:avLst/>
          </a:prstGeom>
        </p:spPr>
      </p:pic>
      <p:sp>
        <p:nvSpPr>
          <p:cNvPr id="15" name="Oval 14">
            <a:extLst>
              <a:ext uri="{FF2B5EF4-FFF2-40B4-BE49-F238E27FC236}">
                <a16:creationId xmlns:a16="http://schemas.microsoft.com/office/drawing/2014/main" id="{231DE1CA-DEE2-5342-A127-942366704575}"/>
              </a:ext>
            </a:extLst>
          </p:cNvPr>
          <p:cNvSpPr/>
          <p:nvPr/>
        </p:nvSpPr>
        <p:spPr>
          <a:xfrm flipH="1">
            <a:off x="316677" y="3972295"/>
            <a:ext cx="1409203" cy="24938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27E47E7-309C-6E42-843D-C1D68D89CB90}"/>
              </a:ext>
            </a:extLst>
          </p:cNvPr>
          <p:cNvSpPr/>
          <p:nvPr/>
        </p:nvSpPr>
        <p:spPr>
          <a:xfrm flipH="1">
            <a:off x="225632" y="4696990"/>
            <a:ext cx="973776" cy="24938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3FC09E9-B722-204A-8196-F351A1D14048}"/>
              </a:ext>
            </a:extLst>
          </p:cNvPr>
          <p:cNvSpPr/>
          <p:nvPr/>
        </p:nvSpPr>
        <p:spPr>
          <a:xfrm flipH="1">
            <a:off x="409700" y="3004457"/>
            <a:ext cx="973776" cy="29653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916C8A5-D50F-0840-A405-89C061C07469}"/>
              </a:ext>
            </a:extLst>
          </p:cNvPr>
          <p:cNvSpPr/>
          <p:nvPr/>
        </p:nvSpPr>
        <p:spPr>
          <a:xfrm flipH="1">
            <a:off x="457200" y="3289785"/>
            <a:ext cx="385948" cy="34012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2642C1D-9AD3-7E4B-94ED-98B3B676CA6E}"/>
              </a:ext>
            </a:extLst>
          </p:cNvPr>
          <p:cNvSpPr/>
          <p:nvPr/>
        </p:nvSpPr>
        <p:spPr>
          <a:xfrm flipH="1">
            <a:off x="421577" y="3661561"/>
            <a:ext cx="1409203" cy="24938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549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561931" y="698085"/>
            <a:ext cx="7979400" cy="584775"/>
          </a:xfrm>
          <a:prstGeom prst="rect">
            <a:avLst/>
          </a:prstGeom>
          <a:noFill/>
        </p:spPr>
        <p:txBody>
          <a:bodyPr wrap="square" rtlCol="0">
            <a:spAutoFit/>
          </a:bodyPr>
          <a:lstStyle/>
          <a:p>
            <a:pPr marL="285750" indent="-285750">
              <a:buFont typeface="Arial"/>
              <a:buChar char="•"/>
            </a:pPr>
            <a:r>
              <a:rPr lang="en-US" sz="1600" dirty="0">
                <a:solidFill>
                  <a:srgbClr val="000090"/>
                </a:solidFill>
              </a:rPr>
              <a:t>In the advanced filter section, ticket admin can filter by several options including the event name, an event category and the most used advanced filter, venue name.</a:t>
            </a:r>
          </a:p>
        </p:txBody>
      </p:sp>
      <p:pic>
        <p:nvPicPr>
          <p:cNvPr id="6" name="Picture 5" descr="A screenshot of a cell phone&#10;&#10;Description automatically generated">
            <a:extLst>
              <a:ext uri="{FF2B5EF4-FFF2-40B4-BE49-F238E27FC236}">
                <a16:creationId xmlns:a16="http://schemas.microsoft.com/office/drawing/2014/main" id="{6DD61C5F-B9C6-6B4D-BF22-F607354C0A7D}"/>
              </a:ext>
            </a:extLst>
          </p:cNvPr>
          <p:cNvPicPr>
            <a:picLocks noChangeAspect="1"/>
          </p:cNvPicPr>
          <p:nvPr/>
        </p:nvPicPr>
        <p:blipFill>
          <a:blip r:embed="rId3"/>
          <a:stretch>
            <a:fillRect/>
          </a:stretch>
        </p:blipFill>
        <p:spPr>
          <a:xfrm>
            <a:off x="582299" y="2028019"/>
            <a:ext cx="7979401" cy="4304190"/>
          </a:xfrm>
          <a:prstGeom prst="rect">
            <a:avLst/>
          </a:prstGeom>
        </p:spPr>
      </p:pic>
      <p:sp>
        <p:nvSpPr>
          <p:cNvPr id="11" name="Oval 10">
            <a:extLst>
              <a:ext uri="{FF2B5EF4-FFF2-40B4-BE49-F238E27FC236}">
                <a16:creationId xmlns:a16="http://schemas.microsoft.com/office/drawing/2014/main" id="{F0CD24C6-C435-984B-92A5-B11860FCC5B1}"/>
              </a:ext>
            </a:extLst>
          </p:cNvPr>
          <p:cNvSpPr/>
          <p:nvPr/>
        </p:nvSpPr>
        <p:spPr>
          <a:xfrm flipH="1">
            <a:off x="694697" y="3830152"/>
            <a:ext cx="1157854" cy="32621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EBCB5DD-982F-D64D-A893-E925A49AC30C}"/>
              </a:ext>
            </a:extLst>
          </p:cNvPr>
          <p:cNvSpPr/>
          <p:nvPr/>
        </p:nvSpPr>
        <p:spPr>
          <a:xfrm flipH="1">
            <a:off x="5217216" y="3830152"/>
            <a:ext cx="1741724" cy="47546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473A179-1409-DD4C-86A8-922ACD9DC5D2}"/>
              </a:ext>
            </a:extLst>
          </p:cNvPr>
          <p:cNvSpPr/>
          <p:nvPr/>
        </p:nvSpPr>
        <p:spPr>
          <a:xfrm flipH="1">
            <a:off x="5310240" y="5106390"/>
            <a:ext cx="1741724" cy="5782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9540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7"/>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561931" y="698085"/>
            <a:ext cx="7979400" cy="2062103"/>
          </a:xfrm>
          <a:prstGeom prst="rect">
            <a:avLst/>
          </a:prstGeom>
          <a:noFill/>
        </p:spPr>
        <p:txBody>
          <a:bodyPr wrap="square" rtlCol="0">
            <a:spAutoFit/>
          </a:bodyPr>
          <a:lstStyle/>
          <a:p>
            <a:pPr marL="285750" indent="-285750">
              <a:buFont typeface="Arial"/>
              <a:buChar char="•"/>
            </a:pPr>
            <a:r>
              <a:rPr lang="en-US" sz="1600" dirty="0">
                <a:solidFill>
                  <a:srgbClr val="000090"/>
                </a:solidFill>
              </a:rPr>
              <a:t>Once tickets are narrowed to the targeted results, ticket admin can:</a:t>
            </a:r>
          </a:p>
          <a:p>
            <a:pPr marL="742950" lvl="1" indent="-285750">
              <a:buFont typeface="Arial"/>
              <a:buChar char="•"/>
            </a:pPr>
            <a:r>
              <a:rPr lang="en-US" sz="1600" dirty="0">
                <a:solidFill>
                  <a:srgbClr val="000090"/>
                </a:solidFill>
              </a:rPr>
              <a:t>Select specific tickets groups or individual tickets and click “Configure checked”.</a:t>
            </a:r>
          </a:p>
          <a:p>
            <a:pPr marL="742950" lvl="1" indent="-285750">
              <a:buFont typeface="Arial"/>
              <a:buChar char="•"/>
            </a:pPr>
            <a:r>
              <a:rPr lang="en-US" sz="1600" dirty="0">
                <a:solidFill>
                  <a:srgbClr val="000090"/>
                </a:solidFill>
              </a:rPr>
              <a:t>Select “Configure all” to configure all the tickets.</a:t>
            </a:r>
          </a:p>
          <a:p>
            <a:pPr marL="742950" lvl="1" indent="-285750">
              <a:buFont typeface="Arial"/>
              <a:buChar char="•"/>
            </a:pPr>
            <a:r>
              <a:rPr lang="en-US" sz="1600" dirty="0">
                <a:solidFill>
                  <a:srgbClr val="000090"/>
                </a:solidFill>
              </a:rPr>
              <a:t>If a ticket admin selects a ticket group (checks the box to the left of a ticket group) that is the same as selecting all the individual tickets in a ticket group. </a:t>
            </a:r>
          </a:p>
          <a:p>
            <a:pPr marL="742950" lvl="1" indent="-285750">
              <a:buFont typeface="Arial"/>
              <a:buChar char="•"/>
            </a:pPr>
            <a:r>
              <a:rPr lang="en-US" sz="1600" dirty="0">
                <a:solidFill>
                  <a:srgbClr val="000090"/>
                </a:solidFill>
              </a:rPr>
              <a:t>If individual tickets have also been selected, but the entire ticket group has also been selected (the check box to the left of the ticket group) ALL the tickets will be selected for configuration.</a:t>
            </a:r>
          </a:p>
        </p:txBody>
      </p:sp>
      <p:pic>
        <p:nvPicPr>
          <p:cNvPr id="3" name="Picture 2" descr="A screenshot of a cell phone&#10;&#10;Description automatically generated">
            <a:extLst>
              <a:ext uri="{FF2B5EF4-FFF2-40B4-BE49-F238E27FC236}">
                <a16:creationId xmlns:a16="http://schemas.microsoft.com/office/drawing/2014/main" id="{F9B14D4D-2278-F44C-9ADE-8EBA72776E7C}"/>
              </a:ext>
            </a:extLst>
          </p:cNvPr>
          <p:cNvPicPr>
            <a:picLocks noChangeAspect="1"/>
          </p:cNvPicPr>
          <p:nvPr/>
        </p:nvPicPr>
        <p:blipFill>
          <a:blip r:embed="rId3"/>
          <a:stretch>
            <a:fillRect/>
          </a:stretch>
        </p:blipFill>
        <p:spPr>
          <a:xfrm>
            <a:off x="338447" y="3048989"/>
            <a:ext cx="8039768" cy="2730915"/>
          </a:xfrm>
          <a:prstGeom prst="rect">
            <a:avLst/>
          </a:prstGeom>
        </p:spPr>
      </p:pic>
      <p:sp>
        <p:nvSpPr>
          <p:cNvPr id="5" name="Oval 4">
            <a:extLst>
              <a:ext uri="{FF2B5EF4-FFF2-40B4-BE49-F238E27FC236}">
                <a16:creationId xmlns:a16="http://schemas.microsoft.com/office/drawing/2014/main" id="{77EC4311-C518-5140-AF29-8EF192A4F60E}"/>
              </a:ext>
            </a:extLst>
          </p:cNvPr>
          <p:cNvSpPr/>
          <p:nvPr/>
        </p:nvSpPr>
        <p:spPr>
          <a:xfrm>
            <a:off x="2519635" y="3429000"/>
            <a:ext cx="855023" cy="43048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82B1733-9527-E54D-BCDC-0200CCFCD533}"/>
              </a:ext>
            </a:extLst>
          </p:cNvPr>
          <p:cNvSpPr/>
          <p:nvPr/>
        </p:nvSpPr>
        <p:spPr>
          <a:xfrm>
            <a:off x="3374658" y="3429000"/>
            <a:ext cx="983673" cy="43048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44E29EE-FF26-1B41-A496-9775EF5DB05F}"/>
              </a:ext>
            </a:extLst>
          </p:cNvPr>
          <p:cNvSpPr/>
          <p:nvPr/>
        </p:nvSpPr>
        <p:spPr>
          <a:xfrm>
            <a:off x="6887775" y="4662054"/>
            <a:ext cx="983673" cy="43048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4750821-6B12-2743-91D6-7AA161687DA5}"/>
              </a:ext>
            </a:extLst>
          </p:cNvPr>
          <p:cNvSpPr/>
          <p:nvPr/>
        </p:nvSpPr>
        <p:spPr>
          <a:xfrm>
            <a:off x="2519635" y="4239492"/>
            <a:ext cx="294817" cy="30875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260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586154" y="618093"/>
            <a:ext cx="7948246"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The easiest way to configure tickets is to apply a configuration template.  </a:t>
            </a:r>
          </a:p>
          <a:p>
            <a:pPr marL="285750" indent="-285750">
              <a:buFont typeface="Arial" panose="020B0604020202020204" pitchFamily="34" charset="0"/>
              <a:buChar char="•"/>
            </a:pPr>
            <a:r>
              <a:rPr lang="en-US" sz="1600" dirty="0">
                <a:solidFill>
                  <a:srgbClr val="000090"/>
                </a:solidFill>
              </a:rPr>
              <a:t>When applying a configuration template, if billing is part of the configuration, remember to update the billing cost (the actual billing cost a user will be charged for assigned tickets is not part of configuration templates).</a:t>
            </a:r>
          </a:p>
          <a:p>
            <a:pPr marL="285750" indent="-285750">
              <a:buFont typeface="Arial" panose="020B0604020202020204" pitchFamily="34" charset="0"/>
              <a:buChar char="•"/>
            </a:pPr>
            <a:r>
              <a:rPr lang="en-US" sz="1600" dirty="0">
                <a:solidFill>
                  <a:srgbClr val="000090"/>
                </a:solidFill>
              </a:rPr>
              <a:t>Once on the configure page, ticket admin can edit configuration settings. </a:t>
            </a:r>
          </a:p>
          <a:p>
            <a:pPr marL="285750" indent="-285750">
              <a:buFont typeface="Arial" panose="020B0604020202020204" pitchFamily="34" charset="0"/>
              <a:buChar char="•"/>
            </a:pPr>
            <a:r>
              <a:rPr lang="en-US" sz="1600" dirty="0">
                <a:solidFill>
                  <a:srgbClr val="000090"/>
                </a:solidFill>
              </a:rPr>
              <a:t>After making updates to configuration settings, click “Looks good, I’m done”.</a:t>
            </a:r>
          </a:p>
        </p:txBody>
      </p:sp>
      <p:sp>
        <p:nvSpPr>
          <p:cNvPr id="5" name="Slide Number Placeholder 4"/>
          <p:cNvSpPr>
            <a:spLocks noGrp="1"/>
          </p:cNvSpPr>
          <p:nvPr>
            <p:ph type="sldNum" sz="quarter" idx="12"/>
          </p:nvPr>
        </p:nvSpPr>
        <p:spPr/>
        <p:txBody>
          <a:bodyPr/>
          <a:lstStyle/>
          <a:p>
            <a:fld id="{10D76F1F-F32F-F74B-8A18-41FB91E2F4E6}" type="slidenum">
              <a:rPr lang="en-US" smtClean="0"/>
              <a:t>5</a:t>
            </a:fld>
            <a:endParaRPr lang="en-US"/>
          </a:p>
        </p:txBody>
      </p:sp>
      <p:pic>
        <p:nvPicPr>
          <p:cNvPr id="3" name="Picture 2" descr="A screenshot of a cell phone&#10;&#10;Description automatically generated">
            <a:extLst>
              <a:ext uri="{FF2B5EF4-FFF2-40B4-BE49-F238E27FC236}">
                <a16:creationId xmlns:a16="http://schemas.microsoft.com/office/drawing/2014/main" id="{FC6268C4-F7FB-354D-B4C7-17AE08810267}"/>
              </a:ext>
            </a:extLst>
          </p:cNvPr>
          <p:cNvPicPr>
            <a:picLocks noChangeAspect="1"/>
          </p:cNvPicPr>
          <p:nvPr/>
        </p:nvPicPr>
        <p:blipFill>
          <a:blip r:embed="rId3"/>
          <a:stretch>
            <a:fillRect/>
          </a:stretch>
        </p:blipFill>
        <p:spPr>
          <a:xfrm>
            <a:off x="275923" y="2905732"/>
            <a:ext cx="7846798" cy="3815745"/>
          </a:xfrm>
          <a:prstGeom prst="rect">
            <a:avLst/>
          </a:prstGeom>
        </p:spPr>
      </p:pic>
    </p:spTree>
    <p:extLst>
      <p:ext uri="{BB962C8B-B14F-4D97-AF65-F5344CB8AC3E}">
        <p14:creationId xmlns:p14="http://schemas.microsoft.com/office/powerpoint/2010/main" val="1563960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586154" y="618093"/>
            <a:ext cx="7948246"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000090"/>
                </a:solidFill>
              </a:rPr>
              <a:t>The ticket admin will return to the tickets page where the selected tickets that were just configured are removed from the page, and the ticket admin can continue with other configure updates. </a:t>
            </a:r>
          </a:p>
          <a:p>
            <a:endParaRPr lang="en-US" sz="1600" dirty="0">
              <a:solidFill>
                <a:srgbClr val="000090"/>
              </a:solidFill>
            </a:endParaRPr>
          </a:p>
        </p:txBody>
      </p:sp>
      <p:sp>
        <p:nvSpPr>
          <p:cNvPr id="5" name="Slide Number Placeholder 4"/>
          <p:cNvSpPr>
            <a:spLocks noGrp="1"/>
          </p:cNvSpPr>
          <p:nvPr>
            <p:ph type="sldNum" sz="quarter" idx="12"/>
          </p:nvPr>
        </p:nvSpPr>
        <p:spPr/>
        <p:txBody>
          <a:bodyPr/>
          <a:lstStyle/>
          <a:p>
            <a:fld id="{10D76F1F-F32F-F74B-8A18-41FB91E2F4E6}" type="slidenum">
              <a:rPr lang="en-US" smtClean="0"/>
              <a:t>6</a:t>
            </a:fld>
            <a:endParaRPr lang="en-US"/>
          </a:p>
        </p:txBody>
      </p:sp>
      <p:pic>
        <p:nvPicPr>
          <p:cNvPr id="3" name="Picture 2" descr="A screenshot of a cell phone&#13;&#10;&#13;&#10;Description automatically generated">
            <a:extLst>
              <a:ext uri="{FF2B5EF4-FFF2-40B4-BE49-F238E27FC236}">
                <a16:creationId xmlns:a16="http://schemas.microsoft.com/office/drawing/2014/main" id="{84DE152F-C2BE-4246-9FE0-E56326ED9B63}"/>
              </a:ext>
            </a:extLst>
          </p:cNvPr>
          <p:cNvPicPr>
            <a:picLocks noChangeAspect="1"/>
          </p:cNvPicPr>
          <p:nvPr/>
        </p:nvPicPr>
        <p:blipFill>
          <a:blip r:embed="rId3"/>
          <a:stretch>
            <a:fillRect/>
          </a:stretch>
        </p:blipFill>
        <p:spPr>
          <a:xfrm>
            <a:off x="100208" y="1695311"/>
            <a:ext cx="9043792" cy="3825912"/>
          </a:xfrm>
          <a:prstGeom prst="rect">
            <a:avLst/>
          </a:prstGeom>
        </p:spPr>
      </p:pic>
    </p:spTree>
    <p:extLst>
      <p:ext uri="{BB962C8B-B14F-4D97-AF65-F5344CB8AC3E}">
        <p14:creationId xmlns:p14="http://schemas.microsoft.com/office/powerpoint/2010/main" val="3537295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4"/>
            <a:ext cx="8229600" cy="516949"/>
          </a:xfrm>
        </p:spPr>
        <p:txBody>
          <a:bodyPr>
            <a:noAutofit/>
          </a:bodyPr>
          <a:lstStyle/>
          <a:p>
            <a:r>
              <a:rPr lang="en-US" sz="2800" b="1" dirty="0">
                <a:solidFill>
                  <a:srgbClr val="000090"/>
                </a:solidFill>
              </a:rPr>
              <a:t>Mass Configure</a:t>
            </a:r>
          </a:p>
        </p:txBody>
      </p:sp>
      <p:sp>
        <p:nvSpPr>
          <p:cNvPr id="10" name="TextBox 9"/>
          <p:cNvSpPr txBox="1"/>
          <p:nvPr/>
        </p:nvSpPr>
        <p:spPr>
          <a:xfrm>
            <a:off x="288757" y="900117"/>
            <a:ext cx="8566485" cy="2800767"/>
          </a:xfrm>
          <a:prstGeom prst="rect">
            <a:avLst/>
          </a:prstGeom>
          <a:noFill/>
        </p:spPr>
        <p:txBody>
          <a:bodyPr wrap="square" rtlCol="0">
            <a:spAutoFit/>
          </a:bodyPr>
          <a:lstStyle/>
          <a:p>
            <a:r>
              <a:rPr lang="en-US" sz="1600" b="1" dirty="0">
                <a:solidFill>
                  <a:srgbClr val="000090"/>
                </a:solidFill>
              </a:rPr>
              <a:t>Configure Tips:</a:t>
            </a:r>
          </a:p>
          <a:p>
            <a:pPr marL="285750" indent="-285750">
              <a:buFont typeface="Arial"/>
              <a:buChar char="•"/>
            </a:pPr>
            <a:r>
              <a:rPr lang="en-US" sz="1600" dirty="0">
                <a:solidFill>
                  <a:srgbClr val="000090"/>
                </a:solidFill>
              </a:rPr>
              <a:t>If a ticket admin uses the filters to configure specific tickets, then you may need to reset or apply different filters to see other tickets when the ticket admin finalizes the configuration settings and returns to the tickets page. </a:t>
            </a:r>
          </a:p>
          <a:p>
            <a:pPr marL="285750" indent="-285750">
              <a:buFont typeface="Arial"/>
              <a:buChar char="•"/>
            </a:pPr>
            <a:r>
              <a:rPr lang="en-US" sz="1600" dirty="0">
                <a:solidFill>
                  <a:srgbClr val="000090"/>
                </a:solidFill>
              </a:rPr>
              <a:t>Ticket admin can re-configure tickets at anytime through the tickets page or through their </a:t>
            </a:r>
            <a:r>
              <a:rPr lang="en-US" sz="1600">
                <a:solidFill>
                  <a:srgbClr val="000090"/>
                </a:solidFill>
              </a:rPr>
              <a:t>Manage page</a:t>
            </a:r>
            <a:r>
              <a:rPr lang="en-US" sz="1600" dirty="0">
                <a:solidFill>
                  <a:srgbClr val="000090"/>
                </a:solidFill>
              </a:rPr>
              <a:t>. </a:t>
            </a:r>
          </a:p>
          <a:p>
            <a:pPr marL="285750" indent="-285750">
              <a:buFont typeface="Arial"/>
              <a:buChar char="•"/>
            </a:pPr>
            <a:r>
              <a:rPr lang="en-US" sz="1600" dirty="0">
                <a:solidFill>
                  <a:srgbClr val="000090"/>
                </a:solidFill>
              </a:rPr>
              <a:t>For a single event or certain tickets at a single event, we recommend using the Manage Page for configuring tickets. For mass edits/configurations (i.e. across season tickets, multiple events), we recommend the tickets page. </a:t>
            </a:r>
          </a:p>
          <a:p>
            <a:pPr marL="285750" indent="-285750">
              <a:buFont typeface="Arial"/>
              <a:buChar char="•"/>
            </a:pPr>
            <a:r>
              <a:rPr lang="en-US" sz="1600" dirty="0">
                <a:solidFill>
                  <a:srgbClr val="000090"/>
                </a:solidFill>
              </a:rPr>
              <a:t>Not all configuration settings are part of a configuration template. For example, billing will vary from event to event and/or ticket to ticket. </a:t>
            </a:r>
          </a:p>
        </p:txBody>
      </p:sp>
      <p:sp>
        <p:nvSpPr>
          <p:cNvPr id="2" name="Slide Number Placeholder 1"/>
          <p:cNvSpPr>
            <a:spLocks noGrp="1"/>
          </p:cNvSpPr>
          <p:nvPr>
            <p:ph type="sldNum" sz="quarter" idx="12"/>
          </p:nvPr>
        </p:nvSpPr>
        <p:spPr/>
        <p:txBody>
          <a:bodyPr/>
          <a:lstStyle/>
          <a:p>
            <a:fld id="{10D76F1F-F32F-F74B-8A18-41FB91E2F4E6}" type="slidenum">
              <a:rPr lang="en-US" smtClean="0"/>
              <a:t>7</a:t>
            </a:fld>
            <a:endParaRPr lang="en-US"/>
          </a:p>
        </p:txBody>
      </p:sp>
    </p:spTree>
    <p:extLst>
      <p:ext uri="{BB962C8B-B14F-4D97-AF65-F5344CB8AC3E}">
        <p14:creationId xmlns:p14="http://schemas.microsoft.com/office/powerpoint/2010/main" val="168806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2826</TotalTime>
  <Words>535</Words>
  <Application>Microsoft Macintosh PowerPoint</Application>
  <PresentationFormat>On-screen Show (4:3)</PresentationFormat>
  <Paragraphs>39</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Mass Configure</vt:lpstr>
      <vt:lpstr>Mass Configure</vt:lpstr>
      <vt:lpstr>Mass Configure</vt:lpstr>
      <vt:lpstr>Mass Configure</vt:lpstr>
      <vt:lpstr>Mass Configure</vt:lpstr>
      <vt:lpstr>Mass Configure</vt:lpstr>
      <vt:lpstr>Mass Configure</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289</cp:revision>
  <cp:lastPrinted>2013-07-11T18:36:11Z</cp:lastPrinted>
  <dcterms:created xsi:type="dcterms:W3CDTF">2013-07-11T18:15:39Z</dcterms:created>
  <dcterms:modified xsi:type="dcterms:W3CDTF">2020-05-27T13:28:13Z</dcterms:modified>
</cp:coreProperties>
</file>