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77" r:id="rId4"/>
    <p:sldId id="274" r:id="rId5"/>
    <p:sldId id="269" r:id="rId6"/>
    <p:sldId id="258" r:id="rId7"/>
    <p:sldId id="263" r:id="rId8"/>
    <p:sldId id="270" r:id="rId9"/>
    <p:sldId id="273" r:id="rId10"/>
    <p:sldId id="271" r:id="rId11"/>
    <p:sldId id="276" r:id="rId12"/>
    <p:sldId id="275" r:id="rId1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22994F38-AC78-D347-A3C8-9CDD3C1CB69C}" type="datetimeFigureOut">
              <a:rPr lang="en-US" smtClean="0"/>
              <a:t>5/27/20</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525BC1A1-521C-8F47-BEB9-D7856045D1A5}" type="slidenum">
              <a:rPr lang="en-US" smtClean="0"/>
              <a:t>‹#›</a:t>
            </a:fld>
            <a:endParaRPr lang="en-US"/>
          </a:p>
        </p:txBody>
      </p:sp>
    </p:spTree>
    <p:extLst>
      <p:ext uri="{BB962C8B-B14F-4D97-AF65-F5344CB8AC3E}">
        <p14:creationId xmlns:p14="http://schemas.microsoft.com/office/powerpoint/2010/main" val="34773276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C50C3CA-3487-154C-8194-870561357E19}" type="datetimeFigureOut">
              <a:rPr lang="en-US" smtClean="0"/>
              <a:t>5/27/20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4C169E4-0CD4-664E-B066-9D7F8817BA39}" type="slidenum">
              <a:rPr lang="en-US" smtClean="0"/>
              <a:t>‹#›</a:t>
            </a:fld>
            <a:endParaRPr lang="en-US"/>
          </a:p>
        </p:txBody>
      </p:sp>
    </p:spTree>
    <p:extLst>
      <p:ext uri="{BB962C8B-B14F-4D97-AF65-F5344CB8AC3E}">
        <p14:creationId xmlns:p14="http://schemas.microsoft.com/office/powerpoint/2010/main" val="31403588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1</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10</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11</a:t>
            </a:fld>
            <a:endParaRPr lang="en-US"/>
          </a:p>
        </p:txBody>
      </p:sp>
    </p:spTree>
    <p:extLst>
      <p:ext uri="{BB962C8B-B14F-4D97-AF65-F5344CB8AC3E}">
        <p14:creationId xmlns:p14="http://schemas.microsoft.com/office/powerpoint/2010/main" val="404126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12</a:t>
            </a:fld>
            <a:endParaRPr lang="en-US"/>
          </a:p>
        </p:txBody>
      </p:sp>
    </p:spTree>
    <p:extLst>
      <p:ext uri="{BB962C8B-B14F-4D97-AF65-F5344CB8AC3E}">
        <p14:creationId xmlns:p14="http://schemas.microsoft.com/office/powerpoint/2010/main" val="55386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2</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3</a:t>
            </a:fld>
            <a:endParaRPr lang="en-US"/>
          </a:p>
        </p:txBody>
      </p:sp>
    </p:spTree>
    <p:extLst>
      <p:ext uri="{BB962C8B-B14F-4D97-AF65-F5344CB8AC3E}">
        <p14:creationId xmlns:p14="http://schemas.microsoft.com/office/powerpoint/2010/main" val="29491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4</a:t>
            </a:fld>
            <a:endParaRPr lang="en-US"/>
          </a:p>
        </p:txBody>
      </p:sp>
    </p:spTree>
    <p:extLst>
      <p:ext uri="{BB962C8B-B14F-4D97-AF65-F5344CB8AC3E}">
        <p14:creationId xmlns:p14="http://schemas.microsoft.com/office/powerpoint/2010/main" val="119288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5</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6</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7</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8</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9</a:t>
            </a:fld>
            <a:endParaRPr lang="en-US"/>
          </a:p>
        </p:txBody>
      </p:sp>
    </p:spTree>
    <p:extLst>
      <p:ext uri="{BB962C8B-B14F-4D97-AF65-F5344CB8AC3E}">
        <p14:creationId xmlns:p14="http://schemas.microsoft.com/office/powerpoint/2010/main" val="160100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7D273E-C1A7-B44F-A8BC-EBE164A8E6BA}" type="datetime1">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42134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4D7DBE-21BC-9F49-84A8-C00FD2DD27E8}" type="datetime1">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374228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CDBFA-E96C-5D44-BBD5-D92AC49FBB6C}" type="datetime1">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298994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B04FC-E4D5-8B4D-96BE-92658D2AB95D}" type="datetime1">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66688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36CBD-A557-1B4C-8479-14D2E4488F64}" type="datetime1">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4738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6635BB-6EA0-FB4B-842A-2F6979EDE9B6}" type="datetime1">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38966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245080-F8AA-F04F-93C8-F0390C33F573}" type="datetime1">
              <a:rPr lang="en-US" smtClean="0"/>
              <a:t>5/27/20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331508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1463F7-C8DF-2D45-B5EC-83A560663F49}" type="datetime1">
              <a:rPr lang="en-US" smtClean="0"/>
              <a:t>5/27/20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60524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9FA11-F255-944A-823E-36F2070CDFA6}" type="datetime1">
              <a:rPr lang="en-US" smtClean="0"/>
              <a:t>5/27/20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62721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13253-9025-B84D-ACB0-A539D53754B7}" type="datetime1">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12621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DD9522-58D0-044C-9BDA-785CEA96CF0F}" type="datetime1">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95841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FDA64-3F9C-0B4E-ACFE-E1FC71BEAE69}" type="datetime1">
              <a:rPr lang="en-US" smtClean="0"/>
              <a:t>5/27/20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76F1F-F32F-F74B-8A18-41FB91E2F4E6}" type="slidenum">
              <a:rPr lang="en-US" smtClean="0"/>
              <a:t>‹#›</a:t>
            </a:fld>
            <a:endParaRPr lang="en-US"/>
          </a:p>
        </p:txBody>
      </p:sp>
    </p:spTree>
    <p:extLst>
      <p:ext uri="{BB962C8B-B14F-4D97-AF65-F5344CB8AC3E}">
        <p14:creationId xmlns:p14="http://schemas.microsoft.com/office/powerpoint/2010/main" val="2114479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Processing a Request</a:t>
            </a:r>
          </a:p>
        </p:txBody>
      </p:sp>
      <p:sp>
        <p:nvSpPr>
          <p:cNvPr id="10" name="TextBox 9"/>
          <p:cNvSpPr txBox="1"/>
          <p:nvPr/>
        </p:nvSpPr>
        <p:spPr>
          <a:xfrm>
            <a:off x="561931" y="746125"/>
            <a:ext cx="797940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90"/>
                </a:solidFill>
              </a:rPr>
              <a:t>As users request tickets, the ticket admin who manages the tickets receives the request. Ticket admin can access their requests in two ways.</a:t>
            </a:r>
          </a:p>
          <a:p>
            <a:endParaRPr lang="en-US" sz="1600" dirty="0">
              <a:solidFill>
                <a:srgbClr val="000090"/>
              </a:solidFill>
            </a:endParaRPr>
          </a:p>
          <a:p>
            <a:pPr marL="285750" indent="-285750">
              <a:buFont typeface="Arial" panose="020B0604020202020204" pitchFamily="34" charset="0"/>
              <a:buChar char="•"/>
            </a:pPr>
            <a:r>
              <a:rPr lang="en-US" sz="1600" dirty="0">
                <a:solidFill>
                  <a:srgbClr val="000090"/>
                </a:solidFill>
              </a:rPr>
              <a:t>The first and most common option is viewing requests for a specific event on the Manage page. Use the filters on the left-hand side to locate a specific event. Once you locate the event, click the request icon (file in box) to view the requests for that event.</a:t>
            </a:r>
          </a:p>
        </p:txBody>
      </p:sp>
      <p:sp>
        <p:nvSpPr>
          <p:cNvPr id="6" name="TextBox 5"/>
          <p:cNvSpPr txBox="1"/>
          <p:nvPr/>
        </p:nvSpPr>
        <p:spPr>
          <a:xfrm>
            <a:off x="561931" y="4061401"/>
            <a:ext cx="7979400" cy="584776"/>
          </a:xfrm>
          <a:prstGeom prst="rect">
            <a:avLst/>
          </a:prstGeom>
          <a:noFill/>
        </p:spPr>
        <p:txBody>
          <a:bodyPr wrap="square" rtlCol="0">
            <a:spAutoFit/>
          </a:bodyPr>
          <a:lstStyle/>
          <a:p>
            <a:r>
              <a:rPr lang="en-US" sz="1600" dirty="0">
                <a:solidFill>
                  <a:srgbClr val="000090"/>
                </a:solidFill>
              </a:rPr>
              <a:t>The second option to review requests is the “All Request Queue.” Ticket admin can view all the requests for all tickets they manage. From the top navigation, click “X Requests”.</a:t>
            </a:r>
          </a:p>
        </p:txBody>
      </p:sp>
      <p:sp>
        <p:nvSpPr>
          <p:cNvPr id="8" name="Slide Number Placeholder 7"/>
          <p:cNvSpPr>
            <a:spLocks noGrp="1"/>
          </p:cNvSpPr>
          <p:nvPr>
            <p:ph type="sldNum" sz="quarter" idx="12"/>
          </p:nvPr>
        </p:nvSpPr>
        <p:spPr/>
        <p:txBody>
          <a:bodyPr/>
          <a:lstStyle/>
          <a:p>
            <a:fld id="{10D76F1F-F32F-F74B-8A18-41FB91E2F4E6}" type="slidenum">
              <a:rPr lang="en-US" smtClean="0"/>
              <a:t>1</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4859914"/>
            <a:ext cx="8559800" cy="12827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9485"/>
            <a:ext cx="9144000" cy="780695"/>
          </a:xfrm>
          <a:prstGeom prst="rect">
            <a:avLst/>
          </a:prstGeom>
        </p:spPr>
      </p:pic>
      <p:sp>
        <p:nvSpPr>
          <p:cNvPr id="5" name="Oval 4">
            <a:extLst>
              <a:ext uri="{FF2B5EF4-FFF2-40B4-BE49-F238E27FC236}">
                <a16:creationId xmlns:a16="http://schemas.microsoft.com/office/drawing/2014/main" id="{605068A1-25C4-B44B-AA9E-68E4A1733C87}"/>
              </a:ext>
            </a:extLst>
          </p:cNvPr>
          <p:cNvSpPr/>
          <p:nvPr/>
        </p:nvSpPr>
        <p:spPr>
          <a:xfrm>
            <a:off x="7697164" y="2696900"/>
            <a:ext cx="381965" cy="35695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2AAFB5-EE83-B240-B71C-F66F3866FA0A}"/>
              </a:ext>
            </a:extLst>
          </p:cNvPr>
          <p:cNvSpPr/>
          <p:nvPr/>
        </p:nvSpPr>
        <p:spPr>
          <a:xfrm>
            <a:off x="3738622" y="5474824"/>
            <a:ext cx="1597306" cy="4629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1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Processing a Request</a:t>
            </a:r>
          </a:p>
        </p:txBody>
      </p:sp>
      <p:sp>
        <p:nvSpPr>
          <p:cNvPr id="10" name="TextBox 9"/>
          <p:cNvSpPr txBox="1"/>
          <p:nvPr/>
        </p:nvSpPr>
        <p:spPr>
          <a:xfrm>
            <a:off x="561931" y="855612"/>
            <a:ext cx="7979400" cy="1077218"/>
          </a:xfrm>
          <a:prstGeom prst="rect">
            <a:avLst/>
          </a:prstGeom>
          <a:noFill/>
        </p:spPr>
        <p:txBody>
          <a:bodyPr wrap="square" rtlCol="0">
            <a:spAutoFit/>
          </a:bodyPr>
          <a:lstStyle/>
          <a:p>
            <a:pPr marL="285750" indent="-285750">
              <a:buFont typeface="Arial"/>
              <a:buChar char="•"/>
            </a:pPr>
            <a:r>
              <a:rPr lang="en-US" sz="1600" dirty="0">
                <a:solidFill>
                  <a:srgbClr val="000090"/>
                </a:solidFill>
              </a:rPr>
              <a:t>Once the request is assigned tickets, the status of the request is now changed to “assigned” and if the tickets are part of a distribution center with delivery options, the ticket admin (and the user) will be able to see the request’s delivery status (in the example below the delivery status is “pending delivery”).</a:t>
            </a:r>
          </a:p>
        </p:txBody>
      </p:sp>
      <p:sp>
        <p:nvSpPr>
          <p:cNvPr id="2" name="Slide Number Placeholder 1"/>
          <p:cNvSpPr>
            <a:spLocks noGrp="1"/>
          </p:cNvSpPr>
          <p:nvPr>
            <p:ph type="sldNum" sz="quarter" idx="12"/>
          </p:nvPr>
        </p:nvSpPr>
        <p:spPr/>
        <p:txBody>
          <a:bodyPr/>
          <a:lstStyle/>
          <a:p>
            <a:fld id="{10D76F1F-F32F-F74B-8A18-41FB91E2F4E6}" type="slidenum">
              <a:rPr lang="en-US" smtClean="0"/>
              <a:t>10</a:t>
            </a:fld>
            <a:endParaRPr lang="en-US"/>
          </a:p>
        </p:txBody>
      </p:sp>
      <p:pic>
        <p:nvPicPr>
          <p:cNvPr id="6" name="Picture 5">
            <a:extLst>
              <a:ext uri="{FF2B5EF4-FFF2-40B4-BE49-F238E27FC236}">
                <a16:creationId xmlns:a16="http://schemas.microsoft.com/office/drawing/2014/main" id="{23AE9E20-41BA-B243-864F-E3102476467B}"/>
              </a:ext>
            </a:extLst>
          </p:cNvPr>
          <p:cNvPicPr>
            <a:picLocks noChangeAspect="1"/>
          </p:cNvPicPr>
          <p:nvPr/>
        </p:nvPicPr>
        <p:blipFill>
          <a:blip r:embed="rId3"/>
          <a:stretch>
            <a:fillRect/>
          </a:stretch>
        </p:blipFill>
        <p:spPr>
          <a:xfrm>
            <a:off x="421105" y="2030304"/>
            <a:ext cx="8638674" cy="941148"/>
          </a:xfrm>
          <a:prstGeom prst="rect">
            <a:avLst/>
          </a:prstGeom>
        </p:spPr>
      </p:pic>
      <p:sp>
        <p:nvSpPr>
          <p:cNvPr id="8" name="TextBox 7">
            <a:extLst>
              <a:ext uri="{FF2B5EF4-FFF2-40B4-BE49-F238E27FC236}">
                <a16:creationId xmlns:a16="http://schemas.microsoft.com/office/drawing/2014/main" id="{24760404-9491-B447-ACBD-7FBA8BA1ED10}"/>
              </a:ext>
            </a:extLst>
          </p:cNvPr>
          <p:cNvSpPr txBox="1"/>
          <p:nvPr/>
        </p:nvSpPr>
        <p:spPr>
          <a:xfrm>
            <a:off x="582300" y="3332892"/>
            <a:ext cx="7979400" cy="584775"/>
          </a:xfrm>
          <a:prstGeom prst="rect">
            <a:avLst/>
          </a:prstGeom>
          <a:noFill/>
        </p:spPr>
        <p:txBody>
          <a:bodyPr wrap="square" rtlCol="0">
            <a:spAutoFit/>
          </a:bodyPr>
          <a:lstStyle/>
          <a:p>
            <a:pPr marL="285750" indent="-285750">
              <a:buFont typeface="Arial"/>
              <a:buChar char="•"/>
            </a:pPr>
            <a:r>
              <a:rPr lang="en-US" sz="1600" dirty="0">
                <a:solidFill>
                  <a:srgbClr val="000090"/>
                </a:solidFill>
              </a:rPr>
              <a:t>Once a request is approved or declined, a ticket admin can still modify the request.</a:t>
            </a:r>
          </a:p>
          <a:p>
            <a:pPr marL="285750" indent="-285750">
              <a:buFont typeface="Arial"/>
              <a:buChar char="•"/>
            </a:pPr>
            <a:r>
              <a:rPr lang="en-US" sz="1600" dirty="0">
                <a:solidFill>
                  <a:srgbClr val="000090"/>
                </a:solidFill>
              </a:rPr>
              <a:t>Through the request queue navigation, locate the request.</a:t>
            </a:r>
          </a:p>
        </p:txBody>
      </p:sp>
      <p:pic>
        <p:nvPicPr>
          <p:cNvPr id="5" name="Picture 4" descr="A screenshot of a cell phone&#10;&#10;Description automatically generated">
            <a:extLst>
              <a:ext uri="{FF2B5EF4-FFF2-40B4-BE49-F238E27FC236}">
                <a16:creationId xmlns:a16="http://schemas.microsoft.com/office/drawing/2014/main" id="{BE7EB51D-2235-814D-A514-A66BE7004FD4}"/>
              </a:ext>
            </a:extLst>
          </p:cNvPr>
          <p:cNvPicPr>
            <a:picLocks noChangeAspect="1"/>
          </p:cNvPicPr>
          <p:nvPr/>
        </p:nvPicPr>
        <p:blipFill>
          <a:blip r:embed="rId4"/>
          <a:stretch>
            <a:fillRect/>
          </a:stretch>
        </p:blipFill>
        <p:spPr>
          <a:xfrm>
            <a:off x="1071171" y="4383664"/>
            <a:ext cx="6692900" cy="85090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AA857617-B281-BC4B-9311-4E2762DE1B51}"/>
              </a:ext>
            </a:extLst>
          </p:cNvPr>
          <p:cNvPicPr>
            <a:picLocks noChangeAspect="1"/>
          </p:cNvPicPr>
          <p:nvPr/>
        </p:nvPicPr>
        <p:blipFill>
          <a:blip r:embed="rId4"/>
          <a:stretch>
            <a:fillRect/>
          </a:stretch>
        </p:blipFill>
        <p:spPr>
          <a:xfrm>
            <a:off x="1223571" y="4536064"/>
            <a:ext cx="6692900" cy="850900"/>
          </a:xfrm>
          <a:prstGeom prst="rect">
            <a:avLst/>
          </a:prstGeom>
        </p:spPr>
      </p:pic>
    </p:spTree>
    <p:extLst>
      <p:ext uri="{BB962C8B-B14F-4D97-AF65-F5344CB8AC3E}">
        <p14:creationId xmlns:p14="http://schemas.microsoft.com/office/powerpoint/2010/main" val="1057435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Processing a Request</a:t>
            </a:r>
          </a:p>
        </p:txBody>
      </p:sp>
      <p:sp>
        <p:nvSpPr>
          <p:cNvPr id="10" name="TextBox 9"/>
          <p:cNvSpPr txBox="1"/>
          <p:nvPr/>
        </p:nvSpPr>
        <p:spPr>
          <a:xfrm>
            <a:off x="561931" y="855612"/>
            <a:ext cx="7979400" cy="1569660"/>
          </a:xfrm>
          <a:prstGeom prst="rect">
            <a:avLst/>
          </a:prstGeom>
          <a:noFill/>
        </p:spPr>
        <p:txBody>
          <a:bodyPr wrap="square" rtlCol="0">
            <a:spAutoFit/>
          </a:bodyPr>
          <a:lstStyle/>
          <a:p>
            <a:pPr marL="285750" indent="-285750">
              <a:buFont typeface="Arial"/>
              <a:buChar char="•"/>
            </a:pPr>
            <a:r>
              <a:rPr lang="en-US" sz="1600" dirty="0">
                <a:solidFill>
                  <a:srgbClr val="000090"/>
                </a:solidFill>
              </a:rPr>
              <a:t>If an assigned (approved) request needs to be cancelled, locate the request, click the wheel icon for the request.</a:t>
            </a:r>
          </a:p>
          <a:p>
            <a:pPr marL="285750" indent="-285750">
              <a:buFont typeface="Arial"/>
              <a:buChar char="•"/>
            </a:pPr>
            <a:r>
              <a:rPr lang="en-US" sz="1600" dirty="0">
                <a:solidFill>
                  <a:srgbClr val="000090"/>
                </a:solidFill>
              </a:rPr>
              <a:t>Click “Decline this request…”.</a:t>
            </a:r>
          </a:p>
          <a:p>
            <a:pPr marL="285750" indent="-285750">
              <a:buFont typeface="Arial"/>
              <a:buChar char="•"/>
            </a:pPr>
            <a:r>
              <a:rPr lang="en-US" sz="1600" dirty="0">
                <a:solidFill>
                  <a:srgbClr val="000090"/>
                </a:solidFill>
              </a:rPr>
              <a:t>If the tickets for this request have been delivered, you will be alerted. While a business decision, not a Concierge Live decision, we recommend getting the tickets back before you cancel the request. </a:t>
            </a:r>
          </a:p>
        </p:txBody>
      </p:sp>
      <p:sp>
        <p:nvSpPr>
          <p:cNvPr id="2" name="Slide Number Placeholder 1"/>
          <p:cNvSpPr>
            <a:spLocks noGrp="1"/>
          </p:cNvSpPr>
          <p:nvPr>
            <p:ph type="sldNum" sz="quarter" idx="12"/>
          </p:nvPr>
        </p:nvSpPr>
        <p:spPr/>
        <p:txBody>
          <a:bodyPr/>
          <a:lstStyle/>
          <a:p>
            <a:fld id="{10D76F1F-F32F-F74B-8A18-41FB91E2F4E6}" type="slidenum">
              <a:rPr lang="en-US" smtClean="0"/>
              <a:t>11</a:t>
            </a:fld>
            <a:endParaRPr lang="en-US"/>
          </a:p>
        </p:txBody>
      </p:sp>
      <p:sp>
        <p:nvSpPr>
          <p:cNvPr id="8" name="TextBox 7">
            <a:extLst>
              <a:ext uri="{FF2B5EF4-FFF2-40B4-BE49-F238E27FC236}">
                <a16:creationId xmlns:a16="http://schemas.microsoft.com/office/drawing/2014/main" id="{24760404-9491-B447-ACBD-7FBA8BA1ED10}"/>
              </a:ext>
            </a:extLst>
          </p:cNvPr>
          <p:cNvSpPr txBox="1"/>
          <p:nvPr/>
        </p:nvSpPr>
        <p:spPr>
          <a:xfrm>
            <a:off x="585681" y="3617288"/>
            <a:ext cx="7979400" cy="1323439"/>
          </a:xfrm>
          <a:prstGeom prst="rect">
            <a:avLst/>
          </a:prstGeom>
          <a:noFill/>
        </p:spPr>
        <p:txBody>
          <a:bodyPr wrap="square" rtlCol="0">
            <a:spAutoFit/>
          </a:bodyPr>
          <a:lstStyle/>
          <a:p>
            <a:pPr marL="285750" indent="-285750">
              <a:buFont typeface="Arial"/>
              <a:buChar char="•"/>
            </a:pPr>
            <a:r>
              <a:rPr lang="en-US" sz="1600" dirty="0">
                <a:solidFill>
                  <a:srgbClr val="000090"/>
                </a:solidFill>
              </a:rPr>
              <a:t>If a declined request needs to be re-activated or assigned tickets, locate the request, click the wheel icon for the request.</a:t>
            </a:r>
          </a:p>
          <a:p>
            <a:pPr marL="285750" indent="-285750">
              <a:buFont typeface="Arial"/>
              <a:buChar char="•"/>
            </a:pPr>
            <a:r>
              <a:rPr lang="en-US" sz="1600" dirty="0">
                <a:solidFill>
                  <a:srgbClr val="000090"/>
                </a:solidFill>
              </a:rPr>
              <a:t>Click “Move back to pending review”. At this point you can approve the request, waitlist the request or move to another event.</a:t>
            </a:r>
          </a:p>
          <a:p>
            <a:pPr marL="285750" indent="-285750">
              <a:buFont typeface="Arial"/>
              <a:buChar char="•"/>
            </a:pPr>
            <a:endParaRPr lang="en-US" sz="1600" dirty="0">
              <a:solidFill>
                <a:srgbClr val="000090"/>
              </a:solidFill>
            </a:endParaRPr>
          </a:p>
        </p:txBody>
      </p:sp>
      <p:pic>
        <p:nvPicPr>
          <p:cNvPr id="7" name="Picture 6" descr="A screenshot of a cell phone&#10;&#10;Description automatically generated">
            <a:extLst>
              <a:ext uri="{FF2B5EF4-FFF2-40B4-BE49-F238E27FC236}">
                <a16:creationId xmlns:a16="http://schemas.microsoft.com/office/drawing/2014/main" id="{6C248A08-BA64-3648-924F-A9744590EF72}"/>
              </a:ext>
            </a:extLst>
          </p:cNvPr>
          <p:cNvPicPr>
            <a:picLocks noChangeAspect="1"/>
          </p:cNvPicPr>
          <p:nvPr/>
        </p:nvPicPr>
        <p:blipFill>
          <a:blip r:embed="rId3"/>
          <a:stretch>
            <a:fillRect/>
          </a:stretch>
        </p:blipFill>
        <p:spPr>
          <a:xfrm>
            <a:off x="457200" y="2539432"/>
            <a:ext cx="8229600" cy="981000"/>
          </a:xfrm>
          <a:prstGeom prst="rect">
            <a:avLst/>
          </a:prstGeom>
        </p:spPr>
      </p:pic>
      <p:sp>
        <p:nvSpPr>
          <p:cNvPr id="9" name="Oval 8">
            <a:extLst>
              <a:ext uri="{FF2B5EF4-FFF2-40B4-BE49-F238E27FC236}">
                <a16:creationId xmlns:a16="http://schemas.microsoft.com/office/drawing/2014/main" id="{5AC7AFAB-A7B9-E14C-87ED-CA448097CDAC}"/>
              </a:ext>
            </a:extLst>
          </p:cNvPr>
          <p:cNvSpPr/>
          <p:nvPr/>
        </p:nvSpPr>
        <p:spPr>
          <a:xfrm>
            <a:off x="8146472" y="2698772"/>
            <a:ext cx="418609" cy="46313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514610C-B6E0-1448-9C09-F6B68671B763}"/>
              </a:ext>
            </a:extLst>
          </p:cNvPr>
          <p:cNvSpPr/>
          <p:nvPr/>
        </p:nvSpPr>
        <p:spPr>
          <a:xfrm>
            <a:off x="6391397" y="2953782"/>
            <a:ext cx="1420176" cy="27319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 picture containing screenshot&#10;&#10;Description automatically generated">
            <a:extLst>
              <a:ext uri="{FF2B5EF4-FFF2-40B4-BE49-F238E27FC236}">
                <a16:creationId xmlns:a16="http://schemas.microsoft.com/office/drawing/2014/main" id="{A40603E1-DC8C-7A4C-B2EA-C32B5F5D00F7}"/>
              </a:ext>
            </a:extLst>
          </p:cNvPr>
          <p:cNvPicPr>
            <a:picLocks noChangeAspect="1"/>
          </p:cNvPicPr>
          <p:nvPr/>
        </p:nvPicPr>
        <p:blipFill>
          <a:blip r:embed="rId4"/>
          <a:stretch>
            <a:fillRect/>
          </a:stretch>
        </p:blipFill>
        <p:spPr>
          <a:xfrm>
            <a:off x="213755" y="4683892"/>
            <a:ext cx="8716489" cy="1050324"/>
          </a:xfrm>
          <a:prstGeom prst="rect">
            <a:avLst/>
          </a:prstGeom>
        </p:spPr>
      </p:pic>
      <p:sp>
        <p:nvSpPr>
          <p:cNvPr id="15" name="Oval 14">
            <a:extLst>
              <a:ext uri="{FF2B5EF4-FFF2-40B4-BE49-F238E27FC236}">
                <a16:creationId xmlns:a16="http://schemas.microsoft.com/office/drawing/2014/main" id="{87F3083F-751B-5B44-91EB-D6331E20AFC4}"/>
              </a:ext>
            </a:extLst>
          </p:cNvPr>
          <p:cNvSpPr/>
          <p:nvPr/>
        </p:nvSpPr>
        <p:spPr>
          <a:xfrm>
            <a:off x="8268191" y="4905953"/>
            <a:ext cx="418609" cy="46313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D5B05FF-18DF-3145-AD46-EBDCE5D08C8C}"/>
              </a:ext>
            </a:extLst>
          </p:cNvPr>
          <p:cNvSpPr/>
          <p:nvPr/>
        </p:nvSpPr>
        <p:spPr>
          <a:xfrm>
            <a:off x="6391397" y="4843165"/>
            <a:ext cx="1876794" cy="19197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93D94C4-6277-7847-8109-4A76DD00C157}"/>
              </a:ext>
            </a:extLst>
          </p:cNvPr>
          <p:cNvSpPr txBox="1"/>
          <p:nvPr/>
        </p:nvSpPr>
        <p:spPr>
          <a:xfrm>
            <a:off x="585681" y="5853287"/>
            <a:ext cx="7560791" cy="584775"/>
          </a:xfrm>
          <a:prstGeom prst="rect">
            <a:avLst/>
          </a:prstGeom>
          <a:noFill/>
        </p:spPr>
        <p:txBody>
          <a:bodyPr wrap="square" rtlCol="0">
            <a:spAutoFit/>
          </a:bodyPr>
          <a:lstStyle/>
          <a:p>
            <a:pPr marL="285750" indent="-285750">
              <a:buFont typeface="Arial"/>
              <a:buChar char="•"/>
            </a:pPr>
            <a:r>
              <a:rPr lang="en-US" sz="1600" dirty="0">
                <a:solidFill>
                  <a:srgbClr val="000090"/>
                </a:solidFill>
              </a:rPr>
              <a:t>Based on the actions you take; users will receive a notification regarding the status of the request.</a:t>
            </a:r>
          </a:p>
        </p:txBody>
      </p:sp>
    </p:spTree>
    <p:extLst>
      <p:ext uri="{BB962C8B-B14F-4D97-AF65-F5344CB8AC3E}">
        <p14:creationId xmlns:p14="http://schemas.microsoft.com/office/powerpoint/2010/main" val="195270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Processing a Request</a:t>
            </a:r>
          </a:p>
        </p:txBody>
      </p:sp>
      <p:sp>
        <p:nvSpPr>
          <p:cNvPr id="2" name="Slide Number Placeholder 1"/>
          <p:cNvSpPr>
            <a:spLocks noGrp="1"/>
          </p:cNvSpPr>
          <p:nvPr>
            <p:ph type="sldNum" sz="quarter" idx="12"/>
          </p:nvPr>
        </p:nvSpPr>
        <p:spPr/>
        <p:txBody>
          <a:bodyPr/>
          <a:lstStyle/>
          <a:p>
            <a:fld id="{10D76F1F-F32F-F74B-8A18-41FB91E2F4E6}" type="slidenum">
              <a:rPr lang="en-US" smtClean="0"/>
              <a:t>12</a:t>
            </a:fld>
            <a:endParaRPr lang="en-US"/>
          </a:p>
        </p:txBody>
      </p:sp>
      <p:sp>
        <p:nvSpPr>
          <p:cNvPr id="7" name="TextBox 6"/>
          <p:cNvSpPr txBox="1"/>
          <p:nvPr/>
        </p:nvSpPr>
        <p:spPr>
          <a:xfrm>
            <a:off x="457200" y="871991"/>
            <a:ext cx="8497848" cy="2800767"/>
          </a:xfrm>
          <a:prstGeom prst="rect">
            <a:avLst/>
          </a:prstGeom>
          <a:noFill/>
        </p:spPr>
        <p:txBody>
          <a:bodyPr wrap="square" rtlCol="0">
            <a:spAutoFit/>
          </a:bodyPr>
          <a:lstStyle/>
          <a:p>
            <a:r>
              <a:rPr lang="en-US" sz="1600" dirty="0">
                <a:solidFill>
                  <a:srgbClr val="000090"/>
                </a:solidFill>
              </a:rPr>
              <a:t>Assigning Ticket Tips:</a:t>
            </a:r>
          </a:p>
          <a:p>
            <a:pPr marL="285750" indent="-285750">
              <a:buFont typeface="Arial"/>
              <a:buChar char="•"/>
            </a:pPr>
            <a:r>
              <a:rPr lang="en-US" sz="1600" dirty="0">
                <a:solidFill>
                  <a:srgbClr val="000090"/>
                </a:solidFill>
              </a:rPr>
              <a:t>A request is the user’s desired location and quantity. As a ticket admin, you can assign the tickets and quantity requested or any quantity and available tickets. </a:t>
            </a:r>
          </a:p>
          <a:p>
            <a:pPr marL="285750" indent="-285750">
              <a:buFont typeface="Arial"/>
              <a:buChar char="•"/>
            </a:pPr>
            <a:r>
              <a:rPr lang="en-US" sz="1600" dirty="0">
                <a:solidFill>
                  <a:srgbClr val="000090"/>
                </a:solidFill>
              </a:rPr>
              <a:t>The system will highlight specific ticket groups the user requested as well as the quantity. You can select any available tickets and quantity for a request.</a:t>
            </a:r>
          </a:p>
          <a:p>
            <a:pPr marL="285750" indent="-285750">
              <a:buFont typeface="Arial"/>
              <a:buChar char="•"/>
            </a:pPr>
            <a:r>
              <a:rPr lang="en-US" sz="1600" dirty="0">
                <a:solidFill>
                  <a:srgbClr val="000090"/>
                </a:solidFill>
              </a:rPr>
              <a:t>Remember tickets are</a:t>
            </a:r>
            <a:r>
              <a:rPr lang="en-US" sz="1600" b="1" dirty="0">
                <a:solidFill>
                  <a:srgbClr val="000090"/>
                </a:solidFill>
              </a:rPr>
              <a:t> </a:t>
            </a:r>
            <a:r>
              <a:rPr lang="en-US" sz="1600" b="1" u="sng" dirty="0">
                <a:solidFill>
                  <a:srgbClr val="000090"/>
                </a:solidFill>
              </a:rPr>
              <a:t>individual tickets</a:t>
            </a:r>
            <a:r>
              <a:rPr lang="en-US" sz="1600" b="1" dirty="0">
                <a:solidFill>
                  <a:srgbClr val="000090"/>
                </a:solidFill>
              </a:rPr>
              <a:t>.</a:t>
            </a:r>
            <a:r>
              <a:rPr lang="en-US" sz="1600" dirty="0">
                <a:solidFill>
                  <a:srgbClr val="000090"/>
                </a:solidFill>
              </a:rPr>
              <a:t> If you select one ticket, that’s all that will be assigned/approved to the user’s request. Blue tickets are available.</a:t>
            </a:r>
          </a:p>
          <a:p>
            <a:pPr marL="285750" indent="-285750">
              <a:buFont typeface="Arial"/>
              <a:buChar char="•"/>
            </a:pPr>
            <a:r>
              <a:rPr lang="en-US" sz="1600" dirty="0">
                <a:solidFill>
                  <a:srgbClr val="000090"/>
                </a:solidFill>
              </a:rPr>
              <a:t>As you select tickets, they are highlighted in yellow and the ticket count in the pop-up changes.</a:t>
            </a:r>
          </a:p>
          <a:p>
            <a:pPr marL="285750" indent="-285750">
              <a:buFont typeface="Arial"/>
              <a:buChar char="•"/>
            </a:pPr>
            <a:r>
              <a:rPr lang="en-US" sz="1600" dirty="0">
                <a:solidFill>
                  <a:srgbClr val="000090"/>
                </a:solidFill>
              </a:rPr>
              <a:t>Once you select the location and quantity of tickets, click the “assign to request” button.</a:t>
            </a:r>
          </a:p>
          <a:p>
            <a:pPr marL="285750" indent="-285750">
              <a:buFont typeface="Arial"/>
              <a:buChar char="•"/>
            </a:pPr>
            <a:r>
              <a:rPr lang="en-US" sz="1600" dirty="0">
                <a:solidFill>
                  <a:srgbClr val="000090"/>
                </a:solidFill>
              </a:rPr>
              <a:t>As a request moves through the process, users receive email notifications as the status of an order changes (i.e. declined, assigned/approved tickets, tickets have been shipped, etc.).</a:t>
            </a:r>
          </a:p>
        </p:txBody>
      </p:sp>
    </p:spTree>
    <p:extLst>
      <p:ext uri="{BB962C8B-B14F-4D97-AF65-F5344CB8AC3E}">
        <p14:creationId xmlns:p14="http://schemas.microsoft.com/office/powerpoint/2010/main" val="318793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Processing a Request</a:t>
            </a:r>
          </a:p>
        </p:txBody>
      </p:sp>
      <p:sp>
        <p:nvSpPr>
          <p:cNvPr id="10" name="TextBox 9"/>
          <p:cNvSpPr txBox="1"/>
          <p:nvPr/>
        </p:nvSpPr>
        <p:spPr>
          <a:xfrm>
            <a:off x="561931" y="713108"/>
            <a:ext cx="7979400" cy="1815882"/>
          </a:xfrm>
          <a:prstGeom prst="rect">
            <a:avLst/>
          </a:prstGeom>
          <a:noFill/>
        </p:spPr>
        <p:txBody>
          <a:bodyPr wrap="square" rtlCol="0">
            <a:spAutoFit/>
          </a:bodyPr>
          <a:lstStyle/>
          <a:p>
            <a:pPr marL="285750" indent="-285750">
              <a:buFont typeface="Arial"/>
              <a:buChar char="•"/>
            </a:pPr>
            <a:r>
              <a:rPr lang="en-US" sz="1600" dirty="0">
                <a:solidFill>
                  <a:srgbClr val="000090"/>
                </a:solidFill>
              </a:rPr>
              <a:t>“New requests” is the default request queue view.</a:t>
            </a:r>
          </a:p>
          <a:p>
            <a:pPr marL="285750" indent="-285750">
              <a:buFont typeface="Arial"/>
              <a:buChar char="•"/>
            </a:pPr>
            <a:r>
              <a:rPr lang="en-US" sz="1600" dirty="0">
                <a:solidFill>
                  <a:srgbClr val="000090"/>
                </a:solidFill>
              </a:rPr>
              <a:t>New requests will remain in the new queue until they are processed or marked as viewed. If you just view the request, it will still remain in the queue if no action is taken. </a:t>
            </a:r>
          </a:p>
          <a:p>
            <a:pPr marL="285750" indent="-285750">
              <a:buFont typeface="Arial"/>
              <a:buChar char="•"/>
            </a:pPr>
            <a:r>
              <a:rPr lang="en-US" sz="1600" dirty="0">
                <a:solidFill>
                  <a:srgbClr val="000090"/>
                </a:solidFill>
              </a:rPr>
              <a:t>New requests will also appear under the “pending review” tab.</a:t>
            </a:r>
          </a:p>
          <a:p>
            <a:pPr marL="285750" indent="-285750">
              <a:buFont typeface="Arial"/>
              <a:buChar char="•"/>
            </a:pPr>
            <a:r>
              <a:rPr lang="en-US" sz="1600" dirty="0">
                <a:solidFill>
                  <a:srgbClr val="000090"/>
                </a:solidFill>
              </a:rPr>
              <a:t>Ticket admin can also click on tabs to view pending review, wait list, assigned (i.e. approved) and canceled requests. </a:t>
            </a:r>
          </a:p>
          <a:p>
            <a:pPr marL="285750" indent="-285750">
              <a:buFont typeface="Arial"/>
              <a:buChar char="•"/>
            </a:pPr>
            <a:endParaRPr lang="en-US" sz="1600" dirty="0">
              <a:solidFill>
                <a:srgbClr val="000090"/>
              </a:solidFill>
            </a:endParaRPr>
          </a:p>
        </p:txBody>
      </p:sp>
      <p:sp>
        <p:nvSpPr>
          <p:cNvPr id="2" name="Slide Number Placeholder 1"/>
          <p:cNvSpPr>
            <a:spLocks noGrp="1"/>
          </p:cNvSpPr>
          <p:nvPr>
            <p:ph type="sldNum" sz="quarter" idx="12"/>
          </p:nvPr>
        </p:nvSpPr>
        <p:spPr/>
        <p:txBody>
          <a:bodyPr/>
          <a:lstStyle/>
          <a:p>
            <a:fld id="{10D76F1F-F32F-F74B-8A18-41FB91E2F4E6}" type="slidenum">
              <a:rPr lang="en-US" smtClean="0"/>
              <a:t>2</a:t>
            </a:fld>
            <a:endParaRPr lang="en-US"/>
          </a:p>
        </p:txBody>
      </p:sp>
      <p:pic>
        <p:nvPicPr>
          <p:cNvPr id="15" name="Picture 14">
            <a:extLst>
              <a:ext uri="{FF2B5EF4-FFF2-40B4-BE49-F238E27FC236}">
                <a16:creationId xmlns:a16="http://schemas.microsoft.com/office/drawing/2014/main" id="{8864C5F1-AEDD-1D44-8F64-38B4A0CD61A2}"/>
              </a:ext>
            </a:extLst>
          </p:cNvPr>
          <p:cNvPicPr>
            <a:picLocks noChangeAspect="1"/>
          </p:cNvPicPr>
          <p:nvPr/>
        </p:nvPicPr>
        <p:blipFill>
          <a:blip r:embed="rId3"/>
          <a:stretch>
            <a:fillRect/>
          </a:stretch>
        </p:blipFill>
        <p:spPr>
          <a:xfrm>
            <a:off x="217728" y="2303814"/>
            <a:ext cx="8581888" cy="4453044"/>
          </a:xfrm>
          <a:prstGeom prst="rect">
            <a:avLst/>
          </a:prstGeom>
        </p:spPr>
      </p:pic>
      <p:sp>
        <p:nvSpPr>
          <p:cNvPr id="16" name="Oval 15">
            <a:extLst>
              <a:ext uri="{FF2B5EF4-FFF2-40B4-BE49-F238E27FC236}">
                <a16:creationId xmlns:a16="http://schemas.microsoft.com/office/drawing/2014/main" id="{ABAB3B46-7585-0F4B-8D97-8CB22E56DA46}"/>
              </a:ext>
            </a:extLst>
          </p:cNvPr>
          <p:cNvSpPr/>
          <p:nvPr/>
        </p:nvSpPr>
        <p:spPr>
          <a:xfrm>
            <a:off x="997527" y="2968831"/>
            <a:ext cx="439387" cy="26125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870736-83B8-4A4F-8A82-857BE7F4D27B}"/>
              </a:ext>
            </a:extLst>
          </p:cNvPr>
          <p:cNvSpPr/>
          <p:nvPr/>
        </p:nvSpPr>
        <p:spPr>
          <a:xfrm>
            <a:off x="1506186" y="2968831"/>
            <a:ext cx="3065814" cy="26125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66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Processing a Request</a:t>
            </a:r>
          </a:p>
        </p:txBody>
      </p:sp>
      <p:sp>
        <p:nvSpPr>
          <p:cNvPr id="10" name="TextBox 9"/>
          <p:cNvSpPr txBox="1"/>
          <p:nvPr/>
        </p:nvSpPr>
        <p:spPr>
          <a:xfrm>
            <a:off x="291854" y="938151"/>
            <a:ext cx="3270743" cy="5755422"/>
          </a:xfrm>
          <a:prstGeom prst="rect">
            <a:avLst/>
          </a:prstGeom>
          <a:noFill/>
        </p:spPr>
        <p:txBody>
          <a:bodyPr wrap="square" rtlCol="0">
            <a:spAutoFit/>
          </a:bodyPr>
          <a:lstStyle/>
          <a:p>
            <a:pPr marL="285750" indent="-285750">
              <a:buFont typeface="Arial"/>
              <a:buChar char="•"/>
            </a:pPr>
            <a:r>
              <a:rPr lang="en-US" sz="1600" dirty="0">
                <a:solidFill>
                  <a:srgbClr val="000090"/>
                </a:solidFill>
              </a:rPr>
              <a:t>Ticket admin can use the filters to locate a specific request or click “advanced” to see additional filter options.</a:t>
            </a:r>
          </a:p>
          <a:p>
            <a:pPr marL="285750" indent="-285750">
              <a:buFont typeface="Arial"/>
              <a:buChar char="•"/>
            </a:pPr>
            <a:r>
              <a:rPr lang="en-US" sz="1600" dirty="0">
                <a:solidFill>
                  <a:srgbClr val="000090"/>
                </a:solidFill>
              </a:rPr>
              <a:t>Requests by default appear in the request queue based on submitted date. </a:t>
            </a:r>
          </a:p>
          <a:p>
            <a:pPr marL="285750" indent="-285750">
              <a:buFont typeface="Arial"/>
              <a:buChar char="•"/>
            </a:pPr>
            <a:r>
              <a:rPr lang="en-US" sz="1600" dirty="0">
                <a:solidFill>
                  <a:srgbClr val="000090"/>
                </a:solidFill>
              </a:rPr>
              <a:t>The ”last assigned” option sorts ticket requests based on ticket requestors last assigned request. </a:t>
            </a:r>
          </a:p>
          <a:p>
            <a:pPr marL="285750" indent="-285750">
              <a:buFont typeface="Arial"/>
              <a:buChar char="•"/>
            </a:pPr>
            <a:r>
              <a:rPr lang="en-US" sz="1600" dirty="0">
                <a:solidFill>
                  <a:srgbClr val="000090"/>
                </a:solidFill>
              </a:rPr>
              <a:t>The initial click of the “last assigned” option, orders ticket requests in reverse, so the ticket requestor most recently assigned tickets is at the bottom of the queue. </a:t>
            </a:r>
          </a:p>
          <a:p>
            <a:pPr marL="285750" indent="-285750">
              <a:buFont typeface="Arial"/>
              <a:buChar char="•"/>
            </a:pPr>
            <a:r>
              <a:rPr lang="en-US" sz="1600" dirty="0">
                <a:solidFill>
                  <a:srgbClr val="000090"/>
                </a:solidFill>
              </a:rPr>
              <a:t>To see the most recently assigned ticket requestor, click the “last assigned” option two (2) times. </a:t>
            </a:r>
          </a:p>
          <a:p>
            <a:pPr marL="285750" indent="-285750">
              <a:buFont typeface="Arial"/>
              <a:buChar char="•"/>
            </a:pPr>
            <a:r>
              <a:rPr lang="en-US" sz="1600" dirty="0">
                <a:solidFill>
                  <a:srgbClr val="000090"/>
                </a:solidFill>
              </a:rPr>
              <a:t>If a ticket requestor has never been assigned tickets, they will appear at the top of the request queue.</a:t>
            </a:r>
          </a:p>
        </p:txBody>
      </p:sp>
      <p:sp>
        <p:nvSpPr>
          <p:cNvPr id="2" name="Slide Number Placeholder 1"/>
          <p:cNvSpPr>
            <a:spLocks noGrp="1"/>
          </p:cNvSpPr>
          <p:nvPr>
            <p:ph type="sldNum" sz="quarter" idx="12"/>
          </p:nvPr>
        </p:nvSpPr>
        <p:spPr/>
        <p:txBody>
          <a:bodyPr/>
          <a:lstStyle/>
          <a:p>
            <a:fld id="{10D76F1F-F32F-F74B-8A18-41FB91E2F4E6}" type="slidenum">
              <a:rPr lang="en-US" smtClean="0"/>
              <a:t>3</a:t>
            </a:fld>
            <a:endParaRPr lang="en-US"/>
          </a:p>
        </p:txBody>
      </p:sp>
      <p:pic>
        <p:nvPicPr>
          <p:cNvPr id="19" name="Picture 18">
            <a:extLst>
              <a:ext uri="{FF2B5EF4-FFF2-40B4-BE49-F238E27FC236}">
                <a16:creationId xmlns:a16="http://schemas.microsoft.com/office/drawing/2014/main" id="{008671A9-DA79-6D48-976F-5CBB6B11D522}"/>
              </a:ext>
            </a:extLst>
          </p:cNvPr>
          <p:cNvPicPr>
            <a:picLocks noChangeAspect="1"/>
          </p:cNvPicPr>
          <p:nvPr/>
        </p:nvPicPr>
        <p:blipFill>
          <a:blip r:embed="rId3"/>
          <a:stretch>
            <a:fillRect/>
          </a:stretch>
        </p:blipFill>
        <p:spPr>
          <a:xfrm>
            <a:off x="3814507" y="950026"/>
            <a:ext cx="5037639" cy="4630931"/>
          </a:xfrm>
          <a:prstGeom prst="rect">
            <a:avLst/>
          </a:prstGeom>
        </p:spPr>
      </p:pic>
      <p:sp>
        <p:nvSpPr>
          <p:cNvPr id="20" name="Oval 19">
            <a:extLst>
              <a:ext uri="{FF2B5EF4-FFF2-40B4-BE49-F238E27FC236}">
                <a16:creationId xmlns:a16="http://schemas.microsoft.com/office/drawing/2014/main" id="{9A51E4A0-747F-5244-98F4-B6E0B4AFFADE}"/>
              </a:ext>
            </a:extLst>
          </p:cNvPr>
          <p:cNvSpPr/>
          <p:nvPr/>
        </p:nvSpPr>
        <p:spPr>
          <a:xfrm>
            <a:off x="3918857" y="1211283"/>
            <a:ext cx="2280062" cy="129441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2B785E4-3473-A944-AFEE-B141433A7E09}"/>
              </a:ext>
            </a:extLst>
          </p:cNvPr>
          <p:cNvSpPr/>
          <p:nvPr/>
        </p:nvSpPr>
        <p:spPr>
          <a:xfrm>
            <a:off x="3814507" y="4453246"/>
            <a:ext cx="1054376" cy="38001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DA47E0-6281-234C-8306-FF84A8218F18}"/>
              </a:ext>
            </a:extLst>
          </p:cNvPr>
          <p:cNvSpPr/>
          <p:nvPr/>
        </p:nvSpPr>
        <p:spPr>
          <a:xfrm>
            <a:off x="6342672" y="1079780"/>
            <a:ext cx="1281285" cy="48776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2DA5B01-C1E2-8642-8AEB-8CA53704BE9B}"/>
              </a:ext>
            </a:extLst>
          </p:cNvPr>
          <p:cNvSpPr/>
          <p:nvPr/>
        </p:nvSpPr>
        <p:spPr>
          <a:xfrm>
            <a:off x="7597409" y="1077802"/>
            <a:ext cx="1089391" cy="48776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0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Processing a Request</a:t>
            </a:r>
          </a:p>
        </p:txBody>
      </p:sp>
      <p:sp>
        <p:nvSpPr>
          <p:cNvPr id="10" name="TextBox 9"/>
          <p:cNvSpPr txBox="1"/>
          <p:nvPr/>
        </p:nvSpPr>
        <p:spPr>
          <a:xfrm>
            <a:off x="561931" y="855612"/>
            <a:ext cx="7979400" cy="2554545"/>
          </a:xfrm>
          <a:prstGeom prst="rect">
            <a:avLst/>
          </a:prstGeom>
          <a:noFill/>
        </p:spPr>
        <p:txBody>
          <a:bodyPr wrap="square" rtlCol="0">
            <a:spAutoFit/>
          </a:bodyPr>
          <a:lstStyle/>
          <a:p>
            <a:pPr marL="285750" indent="-285750">
              <a:buFont typeface="Arial"/>
              <a:buChar char="•"/>
            </a:pPr>
            <a:r>
              <a:rPr lang="en-US" sz="1600" dirty="0">
                <a:solidFill>
                  <a:srgbClr val="000090"/>
                </a:solidFill>
              </a:rPr>
              <a:t>Ticket admin can quickly determine if a request is a business or personal request.</a:t>
            </a:r>
          </a:p>
          <a:p>
            <a:pPr marL="285750" indent="-285750">
              <a:buFont typeface="Arial"/>
              <a:buChar char="•"/>
            </a:pPr>
            <a:r>
              <a:rPr lang="en-US" sz="1600" dirty="0">
                <a:solidFill>
                  <a:srgbClr val="000090"/>
                </a:solidFill>
              </a:rPr>
              <a:t>Ticket admin can also review the tickets requested and the attendee make-up of the request. </a:t>
            </a:r>
          </a:p>
          <a:p>
            <a:pPr marL="285750" indent="-285750">
              <a:buFont typeface="Arial"/>
              <a:buChar char="•"/>
            </a:pPr>
            <a:r>
              <a:rPr lang="en-US" sz="1600" dirty="0">
                <a:solidFill>
                  <a:srgbClr val="000090"/>
                </a:solidFill>
              </a:rPr>
              <a:t>In addition to an attendee’s name, the ticket admin can see how many tickets have been assigned to the attendee (i.e. Ben Pautsch – Adobe – Client +1). </a:t>
            </a:r>
          </a:p>
          <a:p>
            <a:pPr marL="742950" lvl="1" indent="-285750">
              <a:buFont typeface="Arial"/>
              <a:buChar char="•"/>
            </a:pPr>
            <a:r>
              <a:rPr lang="en-US" sz="1600" dirty="0">
                <a:solidFill>
                  <a:srgbClr val="000090"/>
                </a:solidFill>
              </a:rPr>
              <a:t>Ben Pautsch is the attendee name</a:t>
            </a:r>
          </a:p>
          <a:p>
            <a:pPr marL="742950" lvl="1" indent="-285750">
              <a:buFont typeface="Arial"/>
              <a:buChar char="•"/>
            </a:pPr>
            <a:r>
              <a:rPr lang="en-US" sz="1600" dirty="0">
                <a:solidFill>
                  <a:srgbClr val="000090"/>
                </a:solidFill>
              </a:rPr>
              <a:t>Adobe: is Ben’s company </a:t>
            </a:r>
          </a:p>
          <a:p>
            <a:pPr marL="742950" lvl="1" indent="-285750">
              <a:buFont typeface="Arial"/>
              <a:buChar char="•"/>
            </a:pPr>
            <a:r>
              <a:rPr lang="en-US" sz="1600" dirty="0">
                <a:solidFill>
                  <a:srgbClr val="000090"/>
                </a:solidFill>
              </a:rPr>
              <a:t>Client: is Ben’s attendee type</a:t>
            </a:r>
          </a:p>
          <a:p>
            <a:pPr marL="742950" lvl="1" indent="-285750">
              <a:buFont typeface="Arial"/>
              <a:buChar char="•"/>
            </a:pPr>
            <a:r>
              <a:rPr lang="en-US" sz="1600" dirty="0">
                <a:solidFill>
                  <a:srgbClr val="000090"/>
                </a:solidFill>
              </a:rPr>
              <a:t>+1: Ben is using 2 tickets; 1 for himself and one for his guest (+1)</a:t>
            </a:r>
          </a:p>
          <a:p>
            <a:pPr marL="285750" indent="-285750">
              <a:buFont typeface="Arial"/>
              <a:buChar char="•"/>
            </a:pPr>
            <a:endParaRPr lang="en-US" sz="1600" dirty="0">
              <a:solidFill>
                <a:srgbClr val="000090"/>
              </a:solidFill>
            </a:endParaRPr>
          </a:p>
        </p:txBody>
      </p:sp>
      <p:sp>
        <p:nvSpPr>
          <p:cNvPr id="2" name="Slide Number Placeholder 1"/>
          <p:cNvSpPr>
            <a:spLocks noGrp="1"/>
          </p:cNvSpPr>
          <p:nvPr>
            <p:ph type="sldNum" sz="quarter" idx="12"/>
          </p:nvPr>
        </p:nvSpPr>
        <p:spPr/>
        <p:txBody>
          <a:bodyPr/>
          <a:lstStyle/>
          <a:p>
            <a:fld id="{10D76F1F-F32F-F74B-8A18-41FB91E2F4E6}" type="slidenum">
              <a:rPr lang="en-US" smtClean="0"/>
              <a:t>4</a:t>
            </a:fld>
            <a:endParaRPr lang="en-US"/>
          </a:p>
        </p:txBody>
      </p:sp>
      <p:pic>
        <p:nvPicPr>
          <p:cNvPr id="5" name="Picture 4">
            <a:extLst>
              <a:ext uri="{FF2B5EF4-FFF2-40B4-BE49-F238E27FC236}">
                <a16:creationId xmlns:a16="http://schemas.microsoft.com/office/drawing/2014/main" id="{919C1290-F3CB-E149-A98F-3973EDD3E699}"/>
              </a:ext>
            </a:extLst>
          </p:cNvPr>
          <p:cNvPicPr>
            <a:picLocks noChangeAspect="1"/>
          </p:cNvPicPr>
          <p:nvPr/>
        </p:nvPicPr>
        <p:blipFill>
          <a:blip r:embed="rId3"/>
          <a:stretch>
            <a:fillRect/>
          </a:stretch>
        </p:blipFill>
        <p:spPr>
          <a:xfrm>
            <a:off x="729916" y="3355140"/>
            <a:ext cx="7795373" cy="2882900"/>
          </a:xfrm>
          <a:prstGeom prst="rect">
            <a:avLst/>
          </a:prstGeom>
        </p:spPr>
      </p:pic>
      <p:sp>
        <p:nvSpPr>
          <p:cNvPr id="7" name="Oval 6">
            <a:extLst>
              <a:ext uri="{FF2B5EF4-FFF2-40B4-BE49-F238E27FC236}">
                <a16:creationId xmlns:a16="http://schemas.microsoft.com/office/drawing/2014/main" id="{093AF550-A27F-0A46-82AD-2FF2302C80A7}"/>
              </a:ext>
            </a:extLst>
          </p:cNvPr>
          <p:cNvSpPr/>
          <p:nvPr/>
        </p:nvSpPr>
        <p:spPr>
          <a:xfrm>
            <a:off x="1768639" y="5555674"/>
            <a:ext cx="1227221" cy="54142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3A99A32-35E3-E64A-8755-3A12A942E27F}"/>
              </a:ext>
            </a:extLst>
          </p:cNvPr>
          <p:cNvSpPr/>
          <p:nvPr/>
        </p:nvSpPr>
        <p:spPr>
          <a:xfrm>
            <a:off x="1768639" y="4397207"/>
            <a:ext cx="1227221" cy="54142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D458E14-A0CE-C14E-A687-A39308AC74D8}"/>
              </a:ext>
            </a:extLst>
          </p:cNvPr>
          <p:cNvSpPr/>
          <p:nvPr/>
        </p:nvSpPr>
        <p:spPr>
          <a:xfrm>
            <a:off x="3211973" y="4161647"/>
            <a:ext cx="4367921" cy="54142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619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Processing a Request</a:t>
            </a:r>
          </a:p>
        </p:txBody>
      </p:sp>
      <p:sp>
        <p:nvSpPr>
          <p:cNvPr id="10" name="TextBox 9"/>
          <p:cNvSpPr txBox="1"/>
          <p:nvPr/>
        </p:nvSpPr>
        <p:spPr>
          <a:xfrm>
            <a:off x="252663" y="671015"/>
            <a:ext cx="8614611" cy="1077218"/>
          </a:xfrm>
          <a:prstGeom prst="rect">
            <a:avLst/>
          </a:prstGeom>
          <a:noFill/>
        </p:spPr>
        <p:txBody>
          <a:bodyPr wrap="square" rtlCol="0">
            <a:spAutoFit/>
          </a:bodyPr>
          <a:lstStyle/>
          <a:p>
            <a:pPr marL="285750" indent="-285750">
              <a:buFont typeface="Arial"/>
              <a:buChar char="•"/>
            </a:pPr>
            <a:r>
              <a:rPr lang="en-US" sz="1600" dirty="0">
                <a:solidFill>
                  <a:srgbClr val="000090"/>
                </a:solidFill>
              </a:rPr>
              <a:t>Ticket admin can roll their mouse over an attendee’s name to see additional details about the attendee. This is applicable to external and internal attendees.</a:t>
            </a:r>
          </a:p>
          <a:p>
            <a:pPr marL="285750" indent="-285750">
              <a:buFont typeface="Arial"/>
              <a:buChar char="•"/>
            </a:pPr>
            <a:r>
              <a:rPr lang="en-US" sz="1600" dirty="0">
                <a:solidFill>
                  <a:srgbClr val="000090"/>
                </a:solidFill>
              </a:rPr>
              <a:t>When a ticket admin clicks the “view attendee card” they can view and edit the attendee’s information.</a:t>
            </a:r>
          </a:p>
        </p:txBody>
      </p:sp>
      <p:sp>
        <p:nvSpPr>
          <p:cNvPr id="2" name="Slide Number Placeholder 1"/>
          <p:cNvSpPr>
            <a:spLocks noGrp="1"/>
          </p:cNvSpPr>
          <p:nvPr>
            <p:ph type="sldNum" sz="quarter" idx="12"/>
          </p:nvPr>
        </p:nvSpPr>
        <p:spPr/>
        <p:txBody>
          <a:bodyPr/>
          <a:lstStyle/>
          <a:p>
            <a:fld id="{10D76F1F-F32F-F74B-8A18-41FB91E2F4E6}" type="slidenum">
              <a:rPr lang="en-US" smtClean="0"/>
              <a:t>5</a:t>
            </a:fld>
            <a:endParaRPr lang="en-US"/>
          </a:p>
        </p:txBody>
      </p:sp>
      <p:pic>
        <p:nvPicPr>
          <p:cNvPr id="6" name="Picture 5">
            <a:extLst>
              <a:ext uri="{FF2B5EF4-FFF2-40B4-BE49-F238E27FC236}">
                <a16:creationId xmlns:a16="http://schemas.microsoft.com/office/drawing/2014/main" id="{E1213781-DBD5-8044-B5BD-AB99357C141F}"/>
              </a:ext>
            </a:extLst>
          </p:cNvPr>
          <p:cNvPicPr>
            <a:picLocks noChangeAspect="1"/>
          </p:cNvPicPr>
          <p:nvPr/>
        </p:nvPicPr>
        <p:blipFill>
          <a:blip r:embed="rId3"/>
          <a:stretch>
            <a:fillRect/>
          </a:stretch>
        </p:blipFill>
        <p:spPr>
          <a:xfrm>
            <a:off x="791745" y="2022953"/>
            <a:ext cx="7175500" cy="3695700"/>
          </a:xfrm>
          <a:prstGeom prst="rect">
            <a:avLst/>
          </a:prstGeom>
        </p:spPr>
      </p:pic>
      <p:sp>
        <p:nvSpPr>
          <p:cNvPr id="8" name="Oval 7">
            <a:extLst>
              <a:ext uri="{FF2B5EF4-FFF2-40B4-BE49-F238E27FC236}">
                <a16:creationId xmlns:a16="http://schemas.microsoft.com/office/drawing/2014/main" id="{34AAC869-4CF0-0946-8BF0-E0BAB6B35027}"/>
              </a:ext>
            </a:extLst>
          </p:cNvPr>
          <p:cNvSpPr/>
          <p:nvPr/>
        </p:nvSpPr>
        <p:spPr>
          <a:xfrm>
            <a:off x="3513218" y="4481428"/>
            <a:ext cx="1708487" cy="54142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87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Processing a Request</a:t>
            </a:r>
          </a:p>
        </p:txBody>
      </p:sp>
      <p:sp>
        <p:nvSpPr>
          <p:cNvPr id="10" name="TextBox 9"/>
          <p:cNvSpPr txBox="1"/>
          <p:nvPr/>
        </p:nvSpPr>
        <p:spPr>
          <a:xfrm>
            <a:off x="168150" y="1767535"/>
            <a:ext cx="2286292" cy="2554545"/>
          </a:xfrm>
          <a:prstGeom prst="rect">
            <a:avLst/>
          </a:prstGeom>
          <a:noFill/>
        </p:spPr>
        <p:txBody>
          <a:bodyPr wrap="square" rtlCol="0">
            <a:spAutoFit/>
          </a:bodyPr>
          <a:lstStyle/>
          <a:p>
            <a:r>
              <a:rPr lang="en-US" sz="1600" dirty="0">
                <a:solidFill>
                  <a:srgbClr val="000090"/>
                </a:solidFill>
              </a:rPr>
              <a:t>When a ticket admin clicks on “view attendee card…”, they see the attendee’s profile information (all information captured in the attendee type) and their usage information (all previous requests for the attendee).</a:t>
            </a:r>
          </a:p>
        </p:txBody>
      </p:sp>
      <p:sp>
        <p:nvSpPr>
          <p:cNvPr id="3" name="Slide Number Placeholder 2"/>
          <p:cNvSpPr>
            <a:spLocks noGrp="1"/>
          </p:cNvSpPr>
          <p:nvPr>
            <p:ph type="sldNum" sz="quarter" idx="12"/>
          </p:nvPr>
        </p:nvSpPr>
        <p:spPr/>
        <p:txBody>
          <a:bodyPr/>
          <a:lstStyle/>
          <a:p>
            <a:fld id="{10D76F1F-F32F-F74B-8A18-41FB91E2F4E6}" type="slidenum">
              <a:rPr lang="en-US" smtClean="0"/>
              <a:t>6</a:t>
            </a:fld>
            <a:endParaRPr lang="en-US"/>
          </a:p>
        </p:txBody>
      </p:sp>
      <p:pic>
        <p:nvPicPr>
          <p:cNvPr id="6" name="Picture 5">
            <a:extLst>
              <a:ext uri="{FF2B5EF4-FFF2-40B4-BE49-F238E27FC236}">
                <a16:creationId xmlns:a16="http://schemas.microsoft.com/office/drawing/2014/main" id="{7B13C51A-5C36-314B-9948-93DED9148CB6}"/>
              </a:ext>
            </a:extLst>
          </p:cNvPr>
          <p:cNvPicPr>
            <a:picLocks noChangeAspect="1"/>
          </p:cNvPicPr>
          <p:nvPr/>
        </p:nvPicPr>
        <p:blipFill>
          <a:blip r:embed="rId3"/>
          <a:stretch>
            <a:fillRect/>
          </a:stretch>
        </p:blipFill>
        <p:spPr>
          <a:xfrm>
            <a:off x="2915654" y="695838"/>
            <a:ext cx="5859904" cy="6025638"/>
          </a:xfrm>
          <a:prstGeom prst="rect">
            <a:avLst/>
          </a:prstGeom>
        </p:spPr>
      </p:pic>
    </p:spTree>
    <p:extLst>
      <p:ext uri="{BB962C8B-B14F-4D97-AF65-F5344CB8AC3E}">
        <p14:creationId xmlns:p14="http://schemas.microsoft.com/office/powerpoint/2010/main" val="3859669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Processing a Request</a:t>
            </a:r>
          </a:p>
        </p:txBody>
      </p:sp>
      <p:sp>
        <p:nvSpPr>
          <p:cNvPr id="6" name="TextBox 5"/>
          <p:cNvSpPr txBox="1"/>
          <p:nvPr/>
        </p:nvSpPr>
        <p:spPr>
          <a:xfrm>
            <a:off x="561931" y="1372872"/>
            <a:ext cx="7979400" cy="1569660"/>
          </a:xfrm>
          <a:prstGeom prst="rect">
            <a:avLst/>
          </a:prstGeom>
          <a:noFill/>
        </p:spPr>
        <p:txBody>
          <a:bodyPr wrap="square" rtlCol="0">
            <a:spAutoFit/>
          </a:bodyPr>
          <a:lstStyle/>
          <a:p>
            <a:r>
              <a:rPr lang="en-US" sz="1600" dirty="0">
                <a:solidFill>
                  <a:srgbClr val="000090"/>
                </a:solidFill>
              </a:rPr>
              <a:t>Options for processing a request include:</a:t>
            </a:r>
          </a:p>
          <a:p>
            <a:pPr marL="285750" indent="-285750">
              <a:buFont typeface="Arial"/>
              <a:buChar char="•"/>
            </a:pPr>
            <a:r>
              <a:rPr lang="en-US" sz="1600" b="1" dirty="0">
                <a:solidFill>
                  <a:srgbClr val="000090"/>
                </a:solidFill>
              </a:rPr>
              <a:t>Process</a:t>
            </a:r>
            <a:r>
              <a:rPr lang="en-US" sz="1600" dirty="0">
                <a:solidFill>
                  <a:srgbClr val="000090"/>
                </a:solidFill>
              </a:rPr>
              <a:t>: (green check icon): When selected, a ticket admin can auto-process (magic wand or manually process (hand) the request. Auto-processing requests will approve the request with the desired location and quantity (if available). Manually processing requests allows a ticket admin to select the specific tickets to be assigned to the request. The system communicates if the requested tickets are still available or unavailable. </a:t>
            </a:r>
          </a:p>
        </p:txBody>
      </p:sp>
      <p:sp>
        <p:nvSpPr>
          <p:cNvPr id="7" name="TextBox 6"/>
          <p:cNvSpPr txBox="1"/>
          <p:nvPr/>
        </p:nvSpPr>
        <p:spPr>
          <a:xfrm>
            <a:off x="561931" y="855612"/>
            <a:ext cx="7979400" cy="584776"/>
          </a:xfrm>
          <a:prstGeom prst="rect">
            <a:avLst/>
          </a:prstGeom>
          <a:noFill/>
        </p:spPr>
        <p:txBody>
          <a:bodyPr wrap="square" rtlCol="0">
            <a:spAutoFit/>
          </a:bodyPr>
          <a:lstStyle/>
          <a:p>
            <a:r>
              <a:rPr lang="en-US" sz="1600" dirty="0">
                <a:solidFill>
                  <a:srgbClr val="000090"/>
                </a:solidFill>
              </a:rPr>
              <a:t>When a ticket admin is ready to take action on a request, they can select from the icons on the right-hand side of the request.</a:t>
            </a:r>
          </a:p>
        </p:txBody>
      </p:sp>
      <p:sp>
        <p:nvSpPr>
          <p:cNvPr id="3" name="Slide Number Placeholder 2"/>
          <p:cNvSpPr>
            <a:spLocks noGrp="1"/>
          </p:cNvSpPr>
          <p:nvPr>
            <p:ph type="sldNum" sz="quarter" idx="12"/>
          </p:nvPr>
        </p:nvSpPr>
        <p:spPr/>
        <p:txBody>
          <a:bodyPr/>
          <a:lstStyle/>
          <a:p>
            <a:fld id="{10D76F1F-F32F-F74B-8A18-41FB91E2F4E6}" type="slidenum">
              <a:rPr lang="en-US" smtClean="0"/>
              <a:t>7</a:t>
            </a:fld>
            <a:endParaRPr lang="en-US"/>
          </a:p>
        </p:txBody>
      </p:sp>
      <p:sp>
        <p:nvSpPr>
          <p:cNvPr id="9" name="TextBox 8"/>
          <p:cNvSpPr txBox="1"/>
          <p:nvPr/>
        </p:nvSpPr>
        <p:spPr>
          <a:xfrm>
            <a:off x="714331" y="4217672"/>
            <a:ext cx="7979400" cy="1323439"/>
          </a:xfrm>
          <a:prstGeom prst="rect">
            <a:avLst/>
          </a:prstGeom>
          <a:noFill/>
        </p:spPr>
        <p:txBody>
          <a:bodyPr wrap="square" rtlCol="0">
            <a:spAutoFit/>
          </a:bodyPr>
          <a:lstStyle/>
          <a:p>
            <a:r>
              <a:rPr lang="en-US" sz="1600" dirty="0">
                <a:solidFill>
                  <a:srgbClr val="000090"/>
                </a:solidFill>
              </a:rPr>
              <a:t>Other processing options:</a:t>
            </a:r>
          </a:p>
          <a:p>
            <a:pPr marL="285750" indent="-285750">
              <a:buFont typeface="Arial"/>
              <a:buChar char="•"/>
            </a:pPr>
            <a:r>
              <a:rPr lang="en-US" sz="1600" b="1" dirty="0">
                <a:solidFill>
                  <a:srgbClr val="000090"/>
                </a:solidFill>
              </a:rPr>
              <a:t>Wait-list</a:t>
            </a:r>
            <a:r>
              <a:rPr lang="en-US" sz="1600" dirty="0">
                <a:solidFill>
                  <a:srgbClr val="000090"/>
                </a:solidFill>
              </a:rPr>
              <a:t>: (orange icon): allows ticket admin to hold a request and communicate information to the requestor. </a:t>
            </a:r>
          </a:p>
          <a:p>
            <a:pPr marL="285750" indent="-285750">
              <a:buFont typeface="Arial"/>
              <a:buChar char="•"/>
            </a:pPr>
            <a:r>
              <a:rPr lang="en-US" sz="1600" b="1" dirty="0">
                <a:solidFill>
                  <a:srgbClr val="000090"/>
                </a:solidFill>
              </a:rPr>
              <a:t>Cancel</a:t>
            </a:r>
            <a:r>
              <a:rPr lang="en-US" sz="1600" dirty="0">
                <a:solidFill>
                  <a:srgbClr val="000090"/>
                </a:solidFill>
              </a:rPr>
              <a:t>: (red circle with a line through it icon): ticket admin can do a generic decline or if available can select a cancellation reason from a drop-down list.</a:t>
            </a:r>
          </a:p>
        </p:txBody>
      </p:sp>
      <p:pic>
        <p:nvPicPr>
          <p:cNvPr id="8" name="Picture 7">
            <a:extLst>
              <a:ext uri="{FF2B5EF4-FFF2-40B4-BE49-F238E27FC236}">
                <a16:creationId xmlns:a16="http://schemas.microsoft.com/office/drawing/2014/main" id="{7351168D-DD30-954D-AA9D-C7E36E873837}"/>
              </a:ext>
            </a:extLst>
          </p:cNvPr>
          <p:cNvPicPr>
            <a:picLocks noChangeAspect="1"/>
          </p:cNvPicPr>
          <p:nvPr/>
        </p:nvPicPr>
        <p:blipFill>
          <a:blip r:embed="rId3"/>
          <a:stretch>
            <a:fillRect/>
          </a:stretch>
        </p:blipFill>
        <p:spPr>
          <a:xfrm>
            <a:off x="324852" y="3122404"/>
            <a:ext cx="8494295" cy="915395"/>
          </a:xfrm>
          <a:prstGeom prst="rect">
            <a:avLst/>
          </a:prstGeom>
        </p:spPr>
      </p:pic>
    </p:spTree>
    <p:extLst>
      <p:ext uri="{BB962C8B-B14F-4D97-AF65-F5344CB8AC3E}">
        <p14:creationId xmlns:p14="http://schemas.microsoft.com/office/powerpoint/2010/main" val="126356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Processing a Request</a:t>
            </a:r>
          </a:p>
        </p:txBody>
      </p:sp>
      <p:sp>
        <p:nvSpPr>
          <p:cNvPr id="6" name="TextBox 5"/>
          <p:cNvSpPr txBox="1"/>
          <p:nvPr/>
        </p:nvSpPr>
        <p:spPr>
          <a:xfrm>
            <a:off x="561931" y="885723"/>
            <a:ext cx="7979400" cy="3046988"/>
          </a:xfrm>
          <a:prstGeom prst="rect">
            <a:avLst/>
          </a:prstGeom>
          <a:noFill/>
        </p:spPr>
        <p:txBody>
          <a:bodyPr wrap="square" rtlCol="0">
            <a:spAutoFit/>
          </a:bodyPr>
          <a:lstStyle/>
          <a:p>
            <a:r>
              <a:rPr lang="en-US" sz="1600" dirty="0">
                <a:solidFill>
                  <a:srgbClr val="000090"/>
                </a:solidFill>
              </a:rPr>
              <a:t>Advanced options (“wheel” icon) processing a request include:</a:t>
            </a:r>
          </a:p>
          <a:p>
            <a:pPr marL="285750" indent="-285750">
              <a:buFont typeface="Arial"/>
              <a:buChar char="•"/>
            </a:pPr>
            <a:r>
              <a:rPr lang="en-US" sz="1600" b="1" dirty="0">
                <a:solidFill>
                  <a:srgbClr val="000090"/>
                </a:solidFill>
              </a:rPr>
              <a:t>Edit request</a:t>
            </a:r>
            <a:r>
              <a:rPr lang="en-US" sz="1600" dirty="0">
                <a:solidFill>
                  <a:srgbClr val="000090"/>
                </a:solidFill>
              </a:rPr>
              <a:t>: Allows a ticket admin to edit request details (attendees, ticket counts, delivery information, etc.).</a:t>
            </a:r>
          </a:p>
          <a:p>
            <a:pPr marL="285750" indent="-285750">
              <a:buFont typeface="Arial"/>
              <a:buChar char="•"/>
            </a:pPr>
            <a:r>
              <a:rPr lang="en-US" sz="1600" b="1" dirty="0">
                <a:solidFill>
                  <a:srgbClr val="000090"/>
                </a:solidFill>
              </a:rPr>
              <a:t>Move to another event</a:t>
            </a:r>
            <a:r>
              <a:rPr lang="en-US" sz="1600" dirty="0">
                <a:solidFill>
                  <a:srgbClr val="000090"/>
                </a:solidFill>
              </a:rPr>
              <a:t>: If the requested event no longer has tickets, a ticket admin can move the request to another event. Please be aware if you move the request to another event, the configuration details are overridden. Ex. Event 1 allows charity requests, event 2 does not. If you move a request from event 1 to event 2, the charity request is still allowed because at the time of the request, the event requested allows them to place a request for a charity.</a:t>
            </a:r>
          </a:p>
          <a:p>
            <a:pPr marL="285750" indent="-285750">
              <a:buFont typeface="Arial"/>
              <a:buChar char="•"/>
            </a:pPr>
            <a:r>
              <a:rPr lang="en-US" sz="1600" b="1" dirty="0">
                <a:solidFill>
                  <a:srgbClr val="000090"/>
                </a:solidFill>
              </a:rPr>
              <a:t>Change requested tickets/quantity</a:t>
            </a:r>
            <a:r>
              <a:rPr lang="en-US" sz="1600" dirty="0">
                <a:solidFill>
                  <a:srgbClr val="000090"/>
                </a:solidFill>
              </a:rPr>
              <a:t>: For pending requests, ticket admin can increase or decrease the ticket quantity of a request. After you edit a request ticket quantity, review your attendees and attendee counts to ensure the request reflects the correct usage.</a:t>
            </a:r>
          </a:p>
        </p:txBody>
      </p:sp>
      <p:sp>
        <p:nvSpPr>
          <p:cNvPr id="2" name="Slide Number Placeholder 1"/>
          <p:cNvSpPr>
            <a:spLocks noGrp="1"/>
          </p:cNvSpPr>
          <p:nvPr>
            <p:ph type="sldNum" sz="quarter" idx="12"/>
          </p:nvPr>
        </p:nvSpPr>
        <p:spPr/>
        <p:txBody>
          <a:bodyPr/>
          <a:lstStyle/>
          <a:p>
            <a:fld id="{10D76F1F-F32F-F74B-8A18-41FB91E2F4E6}" type="slidenum">
              <a:rPr lang="en-US" smtClean="0"/>
              <a:t>8</a:t>
            </a:fld>
            <a:endParaRPr lang="en-US"/>
          </a:p>
        </p:txBody>
      </p:sp>
      <p:pic>
        <p:nvPicPr>
          <p:cNvPr id="7" name="Picture 6">
            <a:extLst>
              <a:ext uri="{FF2B5EF4-FFF2-40B4-BE49-F238E27FC236}">
                <a16:creationId xmlns:a16="http://schemas.microsoft.com/office/drawing/2014/main" id="{2BB74D99-183E-D441-A460-BEEE76F27C45}"/>
              </a:ext>
            </a:extLst>
          </p:cNvPr>
          <p:cNvPicPr>
            <a:picLocks noChangeAspect="1"/>
          </p:cNvPicPr>
          <p:nvPr/>
        </p:nvPicPr>
        <p:blipFill>
          <a:blip r:embed="rId3"/>
          <a:stretch>
            <a:fillRect/>
          </a:stretch>
        </p:blipFill>
        <p:spPr>
          <a:xfrm>
            <a:off x="457200" y="4515310"/>
            <a:ext cx="8337884" cy="1258442"/>
          </a:xfrm>
          <a:prstGeom prst="rect">
            <a:avLst/>
          </a:prstGeom>
        </p:spPr>
      </p:pic>
      <p:sp>
        <p:nvSpPr>
          <p:cNvPr id="3" name="Oval 2">
            <a:extLst>
              <a:ext uri="{FF2B5EF4-FFF2-40B4-BE49-F238E27FC236}">
                <a16:creationId xmlns:a16="http://schemas.microsoft.com/office/drawing/2014/main" id="{9B577E9B-C531-284F-9F40-4B19BF80AA99}"/>
              </a:ext>
            </a:extLst>
          </p:cNvPr>
          <p:cNvSpPr/>
          <p:nvPr/>
        </p:nvSpPr>
        <p:spPr>
          <a:xfrm>
            <a:off x="8431480" y="4975761"/>
            <a:ext cx="279070" cy="39188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56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Processing a Request</a:t>
            </a:r>
          </a:p>
        </p:txBody>
      </p:sp>
      <p:sp>
        <p:nvSpPr>
          <p:cNvPr id="10" name="TextBox 9"/>
          <p:cNvSpPr txBox="1"/>
          <p:nvPr/>
        </p:nvSpPr>
        <p:spPr>
          <a:xfrm>
            <a:off x="204536" y="641602"/>
            <a:ext cx="8590547" cy="2062103"/>
          </a:xfrm>
          <a:prstGeom prst="rect">
            <a:avLst/>
          </a:prstGeom>
          <a:noFill/>
        </p:spPr>
        <p:txBody>
          <a:bodyPr wrap="square" rtlCol="0">
            <a:spAutoFit/>
          </a:bodyPr>
          <a:lstStyle/>
          <a:p>
            <a:pPr marL="285750" indent="-285750">
              <a:buFont typeface="Arial"/>
              <a:buChar char="•"/>
            </a:pPr>
            <a:r>
              <a:rPr lang="en-US" sz="1600" dirty="0">
                <a:solidFill>
                  <a:srgbClr val="000090"/>
                </a:solidFill>
              </a:rPr>
              <a:t>When a ticket admin manually processes a request, they select specific tickets to assign to the request.</a:t>
            </a:r>
          </a:p>
          <a:p>
            <a:pPr marL="285750" indent="-285750">
              <a:buFont typeface="Arial"/>
              <a:buChar char="•"/>
            </a:pPr>
            <a:r>
              <a:rPr lang="en-US" sz="1600" dirty="0">
                <a:solidFill>
                  <a:srgbClr val="000090"/>
                </a:solidFill>
              </a:rPr>
              <a:t>The system highlights the location and quantity requested. Ticket admin can either:</a:t>
            </a:r>
          </a:p>
          <a:p>
            <a:pPr marL="800100" lvl="1" indent="-342900">
              <a:buFont typeface="+mj-lt"/>
              <a:buAutoNum type="arabicParenR"/>
            </a:pPr>
            <a:r>
              <a:rPr lang="en-US" sz="1600" dirty="0">
                <a:solidFill>
                  <a:srgbClr val="000090"/>
                </a:solidFill>
              </a:rPr>
              <a:t>Auto-process with X of these tickets.</a:t>
            </a:r>
          </a:p>
          <a:p>
            <a:pPr marL="800100" lvl="1" indent="-342900">
              <a:buFont typeface="+mj-lt"/>
              <a:buAutoNum type="arabicParenR"/>
            </a:pPr>
            <a:r>
              <a:rPr lang="en-US" sz="1600" dirty="0">
                <a:solidFill>
                  <a:srgbClr val="000090"/>
                </a:solidFill>
              </a:rPr>
              <a:t>Select individual tickets by clicking on them. If a ticket admin selects two tickets, the requestor will receive two tickets regardless of the number of tickets requested.</a:t>
            </a:r>
          </a:p>
          <a:p>
            <a:pPr marL="285750" indent="-285750">
              <a:buFont typeface="Arial"/>
              <a:buChar char="•"/>
            </a:pPr>
            <a:r>
              <a:rPr lang="en-US" sz="1600" dirty="0">
                <a:solidFill>
                  <a:srgbClr val="000090"/>
                </a:solidFill>
              </a:rPr>
              <a:t>As a ticket admin selects tickets or clicks to highlight them, a pop-up appears prompting the ticket admin to “assign to request”.  </a:t>
            </a:r>
          </a:p>
        </p:txBody>
      </p:sp>
      <p:sp>
        <p:nvSpPr>
          <p:cNvPr id="3" name="Slide Number Placeholder 2"/>
          <p:cNvSpPr>
            <a:spLocks noGrp="1"/>
          </p:cNvSpPr>
          <p:nvPr>
            <p:ph type="sldNum" sz="quarter" idx="12"/>
          </p:nvPr>
        </p:nvSpPr>
        <p:spPr/>
        <p:txBody>
          <a:bodyPr/>
          <a:lstStyle/>
          <a:p>
            <a:fld id="{10D76F1F-F32F-F74B-8A18-41FB91E2F4E6}" type="slidenum">
              <a:rPr lang="en-US" smtClean="0"/>
              <a:t>9</a:t>
            </a:fld>
            <a:endParaRPr lang="en-US"/>
          </a:p>
        </p:txBody>
      </p:sp>
      <p:pic>
        <p:nvPicPr>
          <p:cNvPr id="8" name="Picture 7">
            <a:extLst>
              <a:ext uri="{FF2B5EF4-FFF2-40B4-BE49-F238E27FC236}">
                <a16:creationId xmlns:a16="http://schemas.microsoft.com/office/drawing/2014/main" id="{1CA79BC7-EFD9-5845-8479-241E4D34D7A2}"/>
              </a:ext>
            </a:extLst>
          </p:cNvPr>
          <p:cNvPicPr>
            <a:picLocks noChangeAspect="1"/>
          </p:cNvPicPr>
          <p:nvPr/>
        </p:nvPicPr>
        <p:blipFill>
          <a:blip r:embed="rId3"/>
          <a:stretch>
            <a:fillRect/>
          </a:stretch>
        </p:blipFill>
        <p:spPr>
          <a:xfrm>
            <a:off x="0" y="2703705"/>
            <a:ext cx="8795083" cy="4017771"/>
          </a:xfrm>
          <a:prstGeom prst="rect">
            <a:avLst/>
          </a:prstGeom>
        </p:spPr>
      </p:pic>
      <p:sp>
        <p:nvSpPr>
          <p:cNvPr id="11" name="Oval 10">
            <a:extLst>
              <a:ext uri="{FF2B5EF4-FFF2-40B4-BE49-F238E27FC236}">
                <a16:creationId xmlns:a16="http://schemas.microsoft.com/office/drawing/2014/main" id="{8058232A-00B4-0349-9081-3FC56B59774D}"/>
              </a:ext>
            </a:extLst>
          </p:cNvPr>
          <p:cNvSpPr/>
          <p:nvPr/>
        </p:nvSpPr>
        <p:spPr>
          <a:xfrm>
            <a:off x="2141618" y="3988606"/>
            <a:ext cx="2430382" cy="54142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0D69F1-9270-E847-B253-71A7754CE113}"/>
              </a:ext>
            </a:extLst>
          </p:cNvPr>
          <p:cNvSpPr/>
          <p:nvPr/>
        </p:nvSpPr>
        <p:spPr>
          <a:xfrm>
            <a:off x="1251283" y="4765808"/>
            <a:ext cx="1780675" cy="54142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71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2613</TotalTime>
  <Words>1410</Words>
  <Application>Microsoft Macintosh PowerPoint</Application>
  <PresentationFormat>On-screen Show (4:3)</PresentationFormat>
  <Paragraphs>91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Processing a Request</vt:lpstr>
      <vt:lpstr>Processing a Request</vt:lpstr>
      <vt:lpstr>Processing a Request</vt:lpstr>
      <vt:lpstr>Processing a Request</vt:lpstr>
      <vt:lpstr>Processing a Request</vt:lpstr>
      <vt:lpstr>Processing a Request</vt:lpstr>
      <vt:lpstr>Processing a Request</vt:lpstr>
      <vt:lpstr>Processing a Request</vt:lpstr>
      <vt:lpstr>Processing a Request</vt:lpstr>
      <vt:lpstr>Processing a Request</vt:lpstr>
      <vt:lpstr>Processing a Request</vt:lpstr>
      <vt:lpstr>Processing a Request</vt:lpstr>
    </vt:vector>
  </TitlesOfParts>
  <Company>Concierge Live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Inventory – Figure 1 &amp; 2 </dc:title>
  <dc:creator>Hannah Wilcher</dc:creator>
  <cp:lastModifiedBy>Alec Coughlin</cp:lastModifiedBy>
  <cp:revision>115</cp:revision>
  <cp:lastPrinted>2013-07-11T18:36:11Z</cp:lastPrinted>
  <dcterms:created xsi:type="dcterms:W3CDTF">2013-07-11T18:15:39Z</dcterms:created>
  <dcterms:modified xsi:type="dcterms:W3CDTF">2020-05-27T15:50:51Z</dcterms:modified>
</cp:coreProperties>
</file>